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56" r:id="rId2"/>
    <p:sldId id="259" r:id="rId3"/>
    <p:sldId id="277" r:id="rId4"/>
    <p:sldId id="285" r:id="rId5"/>
    <p:sldId id="286" r:id="rId6"/>
    <p:sldId id="311" r:id="rId7"/>
    <p:sldId id="287" r:id="rId8"/>
    <p:sldId id="301" r:id="rId9"/>
    <p:sldId id="281" r:id="rId10"/>
    <p:sldId id="302" r:id="rId11"/>
    <p:sldId id="312" r:id="rId12"/>
    <p:sldId id="304" r:id="rId13"/>
    <p:sldId id="309" r:id="rId14"/>
    <p:sldId id="305" r:id="rId15"/>
    <p:sldId id="306" r:id="rId16"/>
    <p:sldId id="310" r:id="rId17"/>
    <p:sldId id="313" r:id="rId18"/>
    <p:sldId id="292" r:id="rId19"/>
    <p:sldId id="293" r:id="rId20"/>
    <p:sldId id="315" r:id="rId21"/>
    <p:sldId id="289" r:id="rId22"/>
    <p:sldId id="314" r:id="rId23"/>
    <p:sldId id="290" r:id="rId24"/>
    <p:sldId id="298"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6410" autoAdjust="0"/>
  </p:normalViewPr>
  <p:slideViewPr>
    <p:cSldViewPr>
      <p:cViewPr varScale="1">
        <p:scale>
          <a:sx n="48" d="100"/>
          <a:sy n="48" d="100"/>
        </p:scale>
        <p:origin x="-1152" y="-96"/>
      </p:cViewPr>
      <p:guideLst>
        <p:guide orient="horz" pos="2160"/>
        <p:guide pos="2880"/>
      </p:guideLst>
    </p:cSldViewPr>
  </p:slideViewPr>
  <p:outlineViewPr>
    <p:cViewPr>
      <p:scale>
        <a:sx n="33" d="100"/>
        <a:sy n="33" d="100"/>
      </p:scale>
      <p:origin x="0" y="61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221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2EB44-DC05-40CE-9031-5A46ED87012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8B3601DA-A01D-4D38-832A-F31538C5CD6E}">
      <dgm:prSet phldrT="[Texte]" custT="1"/>
      <dgm:spPr/>
      <dgm:t>
        <a:bodyPr/>
        <a:lstStyle/>
        <a:p>
          <a:r>
            <a:rPr lang="fr-FR" sz="1800" b="1" dirty="0" smtClean="0"/>
            <a:t>Méthodes de stimulations sensorielles</a:t>
          </a:r>
          <a:endParaRPr lang="fr-FR" sz="1800" b="1" dirty="0"/>
        </a:p>
      </dgm:t>
    </dgm:pt>
    <dgm:pt modelId="{23CB4A07-F76C-473D-99A6-F8AB1ACE68D7}" type="parTrans" cxnId="{F8BE8979-0564-4E80-B34E-8E4AB203789B}">
      <dgm:prSet/>
      <dgm:spPr/>
      <dgm:t>
        <a:bodyPr/>
        <a:lstStyle/>
        <a:p>
          <a:endParaRPr lang="fr-FR"/>
        </a:p>
      </dgm:t>
    </dgm:pt>
    <dgm:pt modelId="{2C33FFD2-1D87-4EC6-92D2-2C243EE2B525}" type="sibTrans" cxnId="{F8BE8979-0564-4E80-B34E-8E4AB203789B}">
      <dgm:prSet/>
      <dgm:spPr/>
      <dgm:t>
        <a:bodyPr/>
        <a:lstStyle/>
        <a:p>
          <a:endParaRPr lang="fr-FR"/>
        </a:p>
      </dgm:t>
    </dgm:pt>
    <dgm:pt modelId="{DEAD7C75-6668-411B-8D25-CBF2119544C8}">
      <dgm:prSet phldrT="[Texte]" custT="1"/>
      <dgm:spPr/>
      <dgm:t>
        <a:bodyPr/>
        <a:lstStyle/>
        <a:p>
          <a:r>
            <a:rPr lang="fr-FR" sz="1400" dirty="0" smtClean="0"/>
            <a:t>Stimulation basale (FROLICH A.)</a:t>
          </a:r>
          <a:endParaRPr lang="fr-FR" sz="1400" dirty="0"/>
        </a:p>
      </dgm:t>
    </dgm:pt>
    <dgm:pt modelId="{003CA330-7B2F-4937-8E2E-090985ADD2B3}" type="parTrans" cxnId="{61DA3367-33B6-46AD-834A-C5D3229D38F1}">
      <dgm:prSet/>
      <dgm:spPr/>
      <dgm:t>
        <a:bodyPr/>
        <a:lstStyle/>
        <a:p>
          <a:endParaRPr lang="fr-FR"/>
        </a:p>
      </dgm:t>
    </dgm:pt>
    <dgm:pt modelId="{A1784907-9CC6-4129-94D5-904E487AE17F}" type="sibTrans" cxnId="{61DA3367-33B6-46AD-834A-C5D3229D38F1}">
      <dgm:prSet/>
      <dgm:spPr/>
      <dgm:t>
        <a:bodyPr/>
        <a:lstStyle/>
        <a:p>
          <a:endParaRPr lang="fr-FR"/>
        </a:p>
      </dgm:t>
    </dgm:pt>
    <dgm:pt modelId="{9FCBB717-82C0-4AEB-88A9-4ACE960BCED8}">
      <dgm:prSet phldrT="[Texte]" custT="1"/>
      <dgm:spPr/>
      <dgm:t>
        <a:bodyPr/>
        <a:lstStyle/>
        <a:p>
          <a:r>
            <a:rPr lang="fr-FR" sz="2000" dirty="0" smtClean="0"/>
            <a:t>Intégration sensorielle (AYRES)</a:t>
          </a:r>
          <a:endParaRPr lang="fr-FR" sz="2000" dirty="0"/>
        </a:p>
      </dgm:t>
    </dgm:pt>
    <dgm:pt modelId="{F9DA8D85-45CA-47F7-BE4C-15CB939083FC}" type="parTrans" cxnId="{AD98562F-68EF-4653-9A1B-2934C596EF70}">
      <dgm:prSet/>
      <dgm:spPr/>
      <dgm:t>
        <a:bodyPr/>
        <a:lstStyle/>
        <a:p>
          <a:endParaRPr lang="fr-FR"/>
        </a:p>
      </dgm:t>
    </dgm:pt>
    <dgm:pt modelId="{1CD48200-66E4-44C5-9B75-D1A58360DC2F}" type="sibTrans" cxnId="{AD98562F-68EF-4653-9A1B-2934C596EF70}">
      <dgm:prSet/>
      <dgm:spPr/>
      <dgm:t>
        <a:bodyPr/>
        <a:lstStyle/>
        <a:p>
          <a:endParaRPr lang="fr-FR"/>
        </a:p>
      </dgm:t>
    </dgm:pt>
    <dgm:pt modelId="{418CD54D-F41F-4462-A87C-3769F99FE734}">
      <dgm:prSet phldrT="[Texte]" custT="1"/>
      <dgm:spPr/>
      <dgm:t>
        <a:bodyPr/>
        <a:lstStyle/>
        <a:p>
          <a:r>
            <a:rPr lang="fr-FR" sz="1300" dirty="0" smtClean="0"/>
            <a:t>Éducation par le corps en mouvement (SHERBORNE)</a:t>
          </a:r>
          <a:endParaRPr lang="fr-FR" sz="1300" dirty="0"/>
        </a:p>
      </dgm:t>
    </dgm:pt>
    <dgm:pt modelId="{C39D4499-BDC1-4C1B-95CC-188DD1494BBC}" type="parTrans" cxnId="{476A3EAA-D1EC-44AE-A5E0-1648FA86579F}">
      <dgm:prSet/>
      <dgm:spPr/>
      <dgm:t>
        <a:bodyPr/>
        <a:lstStyle/>
        <a:p>
          <a:endParaRPr lang="fr-FR"/>
        </a:p>
      </dgm:t>
    </dgm:pt>
    <dgm:pt modelId="{89A8F35F-29A4-4E0F-A306-A65F9ECBDE61}" type="sibTrans" cxnId="{476A3EAA-D1EC-44AE-A5E0-1648FA86579F}">
      <dgm:prSet/>
      <dgm:spPr/>
      <dgm:t>
        <a:bodyPr/>
        <a:lstStyle/>
        <a:p>
          <a:endParaRPr lang="fr-FR"/>
        </a:p>
      </dgm:t>
    </dgm:pt>
    <dgm:pt modelId="{09D04172-AEF3-4022-944E-952DDED96C16}">
      <dgm:prSet phldrT="[Texte]" custT="1"/>
      <dgm:spPr/>
      <dgm:t>
        <a:bodyPr/>
        <a:lstStyle/>
        <a:p>
          <a:r>
            <a:rPr lang="fr-FR" sz="1600" dirty="0" err="1" smtClean="0">
              <a:solidFill>
                <a:schemeClr val="tx1"/>
              </a:solidFill>
            </a:rPr>
            <a:t>Snoezelen</a:t>
          </a:r>
          <a:endParaRPr lang="fr-FR" sz="1600" dirty="0" smtClean="0">
            <a:solidFill>
              <a:schemeClr val="tx1"/>
            </a:solidFill>
          </a:endParaRPr>
        </a:p>
        <a:p>
          <a:r>
            <a:rPr lang="fr-FR" sz="1600" dirty="0" smtClean="0">
              <a:solidFill>
                <a:schemeClr val="tx1"/>
              </a:solidFill>
            </a:rPr>
            <a:t>(H</a:t>
          </a:r>
          <a:r>
            <a:rPr lang="fr-FR" sz="1600" dirty="0" smtClean="0">
              <a:solidFill>
                <a:schemeClr val="tx1"/>
              </a:solidFill>
              <a:latin typeface="+mn-lt"/>
              <a:ea typeface="+mn-ea"/>
              <a:cs typeface="+mn-cs"/>
            </a:rPr>
            <a:t>ULSEGGE </a:t>
          </a:r>
          <a:r>
            <a:rPr lang="fr-FR" sz="1600" dirty="0" err="1" smtClean="0">
              <a:solidFill>
                <a:schemeClr val="tx1"/>
              </a:solidFill>
              <a:latin typeface="+mn-lt"/>
              <a:ea typeface="+mn-ea"/>
              <a:cs typeface="+mn-cs"/>
            </a:rPr>
            <a:t>etVERHEUL</a:t>
          </a:r>
          <a:r>
            <a:rPr lang="fr-FR" sz="1600" dirty="0" smtClean="0">
              <a:solidFill>
                <a:schemeClr val="tx1"/>
              </a:solidFill>
              <a:latin typeface="+mn-lt"/>
              <a:ea typeface="+mn-ea"/>
              <a:cs typeface="+mn-cs"/>
            </a:rPr>
            <a:t> )</a:t>
          </a:r>
          <a:endParaRPr lang="fr-FR" sz="1600" dirty="0">
            <a:solidFill>
              <a:schemeClr val="tx1"/>
            </a:solidFill>
          </a:endParaRPr>
        </a:p>
      </dgm:t>
    </dgm:pt>
    <dgm:pt modelId="{912466AD-16AE-454C-A5B1-1A61EE40F25B}" type="parTrans" cxnId="{7464F6D3-8670-45D0-8ECF-6AFC4D2A9840}">
      <dgm:prSet/>
      <dgm:spPr/>
      <dgm:t>
        <a:bodyPr/>
        <a:lstStyle/>
        <a:p>
          <a:endParaRPr lang="fr-FR"/>
        </a:p>
      </dgm:t>
    </dgm:pt>
    <dgm:pt modelId="{DAAA690D-3562-4430-A969-68F39801BC06}" type="sibTrans" cxnId="{7464F6D3-8670-45D0-8ECF-6AFC4D2A9840}">
      <dgm:prSet/>
      <dgm:spPr/>
      <dgm:t>
        <a:bodyPr/>
        <a:lstStyle/>
        <a:p>
          <a:endParaRPr lang="fr-FR"/>
        </a:p>
      </dgm:t>
    </dgm:pt>
    <dgm:pt modelId="{34B82979-E66D-40F4-9A29-585273C7054A}" type="pres">
      <dgm:prSet presAssocID="{90B2EB44-DC05-40CE-9031-5A46ED87012A}" presName="Name0" presStyleCnt="0">
        <dgm:presLayoutVars>
          <dgm:chMax val="1"/>
          <dgm:dir/>
          <dgm:animLvl val="ctr"/>
          <dgm:resizeHandles val="exact"/>
        </dgm:presLayoutVars>
      </dgm:prSet>
      <dgm:spPr/>
      <dgm:t>
        <a:bodyPr/>
        <a:lstStyle/>
        <a:p>
          <a:endParaRPr lang="fr-FR"/>
        </a:p>
      </dgm:t>
    </dgm:pt>
    <dgm:pt modelId="{08AB2B3B-3C9C-47F4-BB25-D40880D719CB}" type="pres">
      <dgm:prSet presAssocID="{8B3601DA-A01D-4D38-832A-F31538C5CD6E}" presName="centerShape" presStyleLbl="node0" presStyleIdx="0" presStyleCnt="1" custScaleX="117366"/>
      <dgm:spPr/>
      <dgm:t>
        <a:bodyPr/>
        <a:lstStyle/>
        <a:p>
          <a:endParaRPr lang="fr-FR"/>
        </a:p>
      </dgm:t>
    </dgm:pt>
    <dgm:pt modelId="{48ECAF36-E500-4344-9DED-F4B0EC9A4EDF}" type="pres">
      <dgm:prSet presAssocID="{DEAD7C75-6668-411B-8D25-CBF2119544C8}" presName="node" presStyleLbl="node1" presStyleIdx="0" presStyleCnt="4" custScaleX="131547" custScaleY="125083" custRadScaleRad="100090" custRadScaleInc="3302">
        <dgm:presLayoutVars>
          <dgm:bulletEnabled val="1"/>
        </dgm:presLayoutVars>
      </dgm:prSet>
      <dgm:spPr/>
      <dgm:t>
        <a:bodyPr/>
        <a:lstStyle/>
        <a:p>
          <a:endParaRPr lang="fr-FR"/>
        </a:p>
      </dgm:t>
    </dgm:pt>
    <dgm:pt modelId="{F9FEF8E6-DBE4-4550-950A-F48676F963E2}" type="pres">
      <dgm:prSet presAssocID="{DEAD7C75-6668-411B-8D25-CBF2119544C8}" presName="dummy" presStyleCnt="0"/>
      <dgm:spPr/>
    </dgm:pt>
    <dgm:pt modelId="{158F41C7-B81B-4BE5-805B-361A5371D8A1}" type="pres">
      <dgm:prSet presAssocID="{A1784907-9CC6-4129-94D5-904E487AE17F}" presName="sibTrans" presStyleLbl="sibTrans2D1" presStyleIdx="0" presStyleCnt="4"/>
      <dgm:spPr/>
      <dgm:t>
        <a:bodyPr/>
        <a:lstStyle/>
        <a:p>
          <a:endParaRPr lang="fr-FR"/>
        </a:p>
      </dgm:t>
    </dgm:pt>
    <dgm:pt modelId="{375A886C-A9C0-415B-B5A1-636D75C396F3}" type="pres">
      <dgm:prSet presAssocID="{9FCBB717-82C0-4AEB-88A9-4ACE960BCED8}" presName="node" presStyleLbl="node1" presStyleIdx="1" presStyleCnt="4" custScaleX="155677" custScaleY="135915" custRadScaleRad="111541" custRadScaleInc="-1137">
        <dgm:presLayoutVars>
          <dgm:bulletEnabled val="1"/>
        </dgm:presLayoutVars>
      </dgm:prSet>
      <dgm:spPr/>
      <dgm:t>
        <a:bodyPr/>
        <a:lstStyle/>
        <a:p>
          <a:endParaRPr lang="fr-FR"/>
        </a:p>
      </dgm:t>
    </dgm:pt>
    <dgm:pt modelId="{6E826EDF-F37F-46C7-8840-A11F62702655}" type="pres">
      <dgm:prSet presAssocID="{9FCBB717-82C0-4AEB-88A9-4ACE960BCED8}" presName="dummy" presStyleCnt="0"/>
      <dgm:spPr/>
    </dgm:pt>
    <dgm:pt modelId="{ADB781AF-D1ED-460D-8022-E97A3F0D72F0}" type="pres">
      <dgm:prSet presAssocID="{1CD48200-66E4-44C5-9B75-D1A58360DC2F}" presName="sibTrans" presStyleLbl="sibTrans2D1" presStyleIdx="1" presStyleCnt="4"/>
      <dgm:spPr/>
      <dgm:t>
        <a:bodyPr/>
        <a:lstStyle/>
        <a:p>
          <a:endParaRPr lang="fr-FR"/>
        </a:p>
      </dgm:t>
    </dgm:pt>
    <dgm:pt modelId="{3852A26E-9598-41F0-9E18-03A45E66AD54}" type="pres">
      <dgm:prSet presAssocID="{418CD54D-F41F-4462-A87C-3769F99FE734}" presName="node" presStyleLbl="node1" presStyleIdx="2" presStyleCnt="4" custScaleX="147359" custScaleY="129488">
        <dgm:presLayoutVars>
          <dgm:bulletEnabled val="1"/>
        </dgm:presLayoutVars>
      </dgm:prSet>
      <dgm:spPr/>
      <dgm:t>
        <a:bodyPr/>
        <a:lstStyle/>
        <a:p>
          <a:endParaRPr lang="fr-FR"/>
        </a:p>
      </dgm:t>
    </dgm:pt>
    <dgm:pt modelId="{91F08A6C-5488-4C0A-9F70-B163AB1300F0}" type="pres">
      <dgm:prSet presAssocID="{418CD54D-F41F-4462-A87C-3769F99FE734}" presName="dummy" presStyleCnt="0"/>
      <dgm:spPr/>
    </dgm:pt>
    <dgm:pt modelId="{8DF8614F-981C-4FB3-BF55-DF51EBA76206}" type="pres">
      <dgm:prSet presAssocID="{89A8F35F-29A4-4E0F-A306-A65F9ECBDE61}" presName="sibTrans" presStyleLbl="sibTrans2D1" presStyleIdx="2" presStyleCnt="4"/>
      <dgm:spPr/>
      <dgm:t>
        <a:bodyPr/>
        <a:lstStyle/>
        <a:p>
          <a:endParaRPr lang="fr-FR"/>
        </a:p>
      </dgm:t>
    </dgm:pt>
    <dgm:pt modelId="{2111F634-F096-4305-9F0B-7D29CFA2714C}" type="pres">
      <dgm:prSet presAssocID="{09D04172-AEF3-4022-944E-952DDED96C16}" presName="node" presStyleLbl="node1" presStyleIdx="3" presStyleCnt="4" custScaleX="148819" custScaleY="125386" custRadScaleRad="109551" custRadScaleInc="1158">
        <dgm:presLayoutVars>
          <dgm:bulletEnabled val="1"/>
        </dgm:presLayoutVars>
      </dgm:prSet>
      <dgm:spPr/>
      <dgm:t>
        <a:bodyPr/>
        <a:lstStyle/>
        <a:p>
          <a:endParaRPr lang="fr-FR"/>
        </a:p>
      </dgm:t>
    </dgm:pt>
    <dgm:pt modelId="{4842F038-626C-478A-8566-CEA3DF268342}" type="pres">
      <dgm:prSet presAssocID="{09D04172-AEF3-4022-944E-952DDED96C16}" presName="dummy" presStyleCnt="0"/>
      <dgm:spPr/>
    </dgm:pt>
    <dgm:pt modelId="{5334BD76-6E66-4A9B-893D-CDA4088F1C96}" type="pres">
      <dgm:prSet presAssocID="{DAAA690D-3562-4430-A969-68F39801BC06}" presName="sibTrans" presStyleLbl="sibTrans2D1" presStyleIdx="3" presStyleCnt="4"/>
      <dgm:spPr/>
      <dgm:t>
        <a:bodyPr/>
        <a:lstStyle/>
        <a:p>
          <a:endParaRPr lang="fr-FR"/>
        </a:p>
      </dgm:t>
    </dgm:pt>
  </dgm:ptLst>
  <dgm:cxnLst>
    <dgm:cxn modelId="{E60F624B-ED61-467B-B77B-12FDFCB26F96}" type="presOf" srcId="{DAAA690D-3562-4430-A969-68F39801BC06}" destId="{5334BD76-6E66-4A9B-893D-CDA4088F1C96}" srcOrd="0" destOrd="0" presId="urn:microsoft.com/office/officeart/2005/8/layout/radial6"/>
    <dgm:cxn modelId="{DD5737B0-DEF2-428C-8FD1-21004B9EF696}" type="presOf" srcId="{09D04172-AEF3-4022-944E-952DDED96C16}" destId="{2111F634-F096-4305-9F0B-7D29CFA2714C}" srcOrd="0" destOrd="0" presId="urn:microsoft.com/office/officeart/2005/8/layout/radial6"/>
    <dgm:cxn modelId="{7464F6D3-8670-45D0-8ECF-6AFC4D2A9840}" srcId="{8B3601DA-A01D-4D38-832A-F31538C5CD6E}" destId="{09D04172-AEF3-4022-944E-952DDED96C16}" srcOrd="3" destOrd="0" parTransId="{912466AD-16AE-454C-A5B1-1A61EE40F25B}" sibTransId="{DAAA690D-3562-4430-A969-68F39801BC06}"/>
    <dgm:cxn modelId="{C8A7E6F1-73F4-40B6-BBF5-2F903B39B734}" type="presOf" srcId="{DEAD7C75-6668-411B-8D25-CBF2119544C8}" destId="{48ECAF36-E500-4344-9DED-F4B0EC9A4EDF}" srcOrd="0" destOrd="0" presId="urn:microsoft.com/office/officeart/2005/8/layout/radial6"/>
    <dgm:cxn modelId="{AD98562F-68EF-4653-9A1B-2934C596EF70}" srcId="{8B3601DA-A01D-4D38-832A-F31538C5CD6E}" destId="{9FCBB717-82C0-4AEB-88A9-4ACE960BCED8}" srcOrd="1" destOrd="0" parTransId="{F9DA8D85-45CA-47F7-BE4C-15CB939083FC}" sibTransId="{1CD48200-66E4-44C5-9B75-D1A58360DC2F}"/>
    <dgm:cxn modelId="{61DA3367-33B6-46AD-834A-C5D3229D38F1}" srcId="{8B3601DA-A01D-4D38-832A-F31538C5CD6E}" destId="{DEAD7C75-6668-411B-8D25-CBF2119544C8}" srcOrd="0" destOrd="0" parTransId="{003CA330-7B2F-4937-8E2E-090985ADD2B3}" sibTransId="{A1784907-9CC6-4129-94D5-904E487AE17F}"/>
    <dgm:cxn modelId="{476A3EAA-D1EC-44AE-A5E0-1648FA86579F}" srcId="{8B3601DA-A01D-4D38-832A-F31538C5CD6E}" destId="{418CD54D-F41F-4462-A87C-3769F99FE734}" srcOrd="2" destOrd="0" parTransId="{C39D4499-BDC1-4C1B-95CC-188DD1494BBC}" sibTransId="{89A8F35F-29A4-4E0F-A306-A65F9ECBDE61}"/>
    <dgm:cxn modelId="{F8BE8979-0564-4E80-B34E-8E4AB203789B}" srcId="{90B2EB44-DC05-40CE-9031-5A46ED87012A}" destId="{8B3601DA-A01D-4D38-832A-F31538C5CD6E}" srcOrd="0" destOrd="0" parTransId="{23CB4A07-F76C-473D-99A6-F8AB1ACE68D7}" sibTransId="{2C33FFD2-1D87-4EC6-92D2-2C243EE2B525}"/>
    <dgm:cxn modelId="{0685EAEC-9109-477F-90FE-58E9E506E5AE}" type="presOf" srcId="{1CD48200-66E4-44C5-9B75-D1A58360DC2F}" destId="{ADB781AF-D1ED-460D-8022-E97A3F0D72F0}" srcOrd="0" destOrd="0" presId="urn:microsoft.com/office/officeart/2005/8/layout/radial6"/>
    <dgm:cxn modelId="{B25FF4F7-7F3B-41BD-AFE3-6C515BB298F9}" type="presOf" srcId="{89A8F35F-29A4-4E0F-A306-A65F9ECBDE61}" destId="{8DF8614F-981C-4FB3-BF55-DF51EBA76206}" srcOrd="0" destOrd="0" presId="urn:microsoft.com/office/officeart/2005/8/layout/radial6"/>
    <dgm:cxn modelId="{FC01B454-3B11-4886-9F33-6768986483F4}" type="presOf" srcId="{A1784907-9CC6-4129-94D5-904E487AE17F}" destId="{158F41C7-B81B-4BE5-805B-361A5371D8A1}" srcOrd="0" destOrd="0" presId="urn:microsoft.com/office/officeart/2005/8/layout/radial6"/>
    <dgm:cxn modelId="{E22EF7D1-B6AD-4D72-8981-790CD934B22A}" type="presOf" srcId="{90B2EB44-DC05-40CE-9031-5A46ED87012A}" destId="{34B82979-E66D-40F4-9A29-585273C7054A}" srcOrd="0" destOrd="0" presId="urn:microsoft.com/office/officeart/2005/8/layout/radial6"/>
    <dgm:cxn modelId="{4C91CC45-475E-467E-8970-5BD8FD8FF39C}" type="presOf" srcId="{9FCBB717-82C0-4AEB-88A9-4ACE960BCED8}" destId="{375A886C-A9C0-415B-B5A1-636D75C396F3}" srcOrd="0" destOrd="0" presId="urn:microsoft.com/office/officeart/2005/8/layout/radial6"/>
    <dgm:cxn modelId="{17106CE4-7BC2-4398-9C51-633EFA38E4A0}" type="presOf" srcId="{418CD54D-F41F-4462-A87C-3769F99FE734}" destId="{3852A26E-9598-41F0-9E18-03A45E66AD54}" srcOrd="0" destOrd="0" presId="urn:microsoft.com/office/officeart/2005/8/layout/radial6"/>
    <dgm:cxn modelId="{61674EF0-B175-442A-A756-B0B9A3A84DAA}" type="presOf" srcId="{8B3601DA-A01D-4D38-832A-F31538C5CD6E}" destId="{08AB2B3B-3C9C-47F4-BB25-D40880D719CB}" srcOrd="0" destOrd="0" presId="urn:microsoft.com/office/officeart/2005/8/layout/radial6"/>
    <dgm:cxn modelId="{2BA55898-F275-4E25-B92A-BE2A82CDE4EA}" type="presParOf" srcId="{34B82979-E66D-40F4-9A29-585273C7054A}" destId="{08AB2B3B-3C9C-47F4-BB25-D40880D719CB}" srcOrd="0" destOrd="0" presId="urn:microsoft.com/office/officeart/2005/8/layout/radial6"/>
    <dgm:cxn modelId="{C578D68D-4D7B-4618-A718-04DC76C3BA86}" type="presParOf" srcId="{34B82979-E66D-40F4-9A29-585273C7054A}" destId="{48ECAF36-E500-4344-9DED-F4B0EC9A4EDF}" srcOrd="1" destOrd="0" presId="urn:microsoft.com/office/officeart/2005/8/layout/radial6"/>
    <dgm:cxn modelId="{308949FF-7D98-4BA9-94E9-E637E08D5295}" type="presParOf" srcId="{34B82979-E66D-40F4-9A29-585273C7054A}" destId="{F9FEF8E6-DBE4-4550-950A-F48676F963E2}" srcOrd="2" destOrd="0" presId="urn:microsoft.com/office/officeart/2005/8/layout/radial6"/>
    <dgm:cxn modelId="{5B6EF989-709F-477B-8377-5E645F903F09}" type="presParOf" srcId="{34B82979-E66D-40F4-9A29-585273C7054A}" destId="{158F41C7-B81B-4BE5-805B-361A5371D8A1}" srcOrd="3" destOrd="0" presId="urn:microsoft.com/office/officeart/2005/8/layout/radial6"/>
    <dgm:cxn modelId="{21CDB6A4-11FE-4FA8-BF9E-5AE789DC7CE4}" type="presParOf" srcId="{34B82979-E66D-40F4-9A29-585273C7054A}" destId="{375A886C-A9C0-415B-B5A1-636D75C396F3}" srcOrd="4" destOrd="0" presId="urn:microsoft.com/office/officeart/2005/8/layout/radial6"/>
    <dgm:cxn modelId="{9F71C685-1804-483F-9416-E0734564873A}" type="presParOf" srcId="{34B82979-E66D-40F4-9A29-585273C7054A}" destId="{6E826EDF-F37F-46C7-8840-A11F62702655}" srcOrd="5" destOrd="0" presId="urn:microsoft.com/office/officeart/2005/8/layout/radial6"/>
    <dgm:cxn modelId="{6BDCA519-F4E0-4846-8251-400B344D7DEC}" type="presParOf" srcId="{34B82979-E66D-40F4-9A29-585273C7054A}" destId="{ADB781AF-D1ED-460D-8022-E97A3F0D72F0}" srcOrd="6" destOrd="0" presId="urn:microsoft.com/office/officeart/2005/8/layout/radial6"/>
    <dgm:cxn modelId="{C4DB28DD-766F-4C9A-8F88-13D789D94E5D}" type="presParOf" srcId="{34B82979-E66D-40F4-9A29-585273C7054A}" destId="{3852A26E-9598-41F0-9E18-03A45E66AD54}" srcOrd="7" destOrd="0" presId="urn:microsoft.com/office/officeart/2005/8/layout/radial6"/>
    <dgm:cxn modelId="{73A1C119-C434-42ED-9AD1-45B0F6EEECCD}" type="presParOf" srcId="{34B82979-E66D-40F4-9A29-585273C7054A}" destId="{91F08A6C-5488-4C0A-9F70-B163AB1300F0}" srcOrd="8" destOrd="0" presId="urn:microsoft.com/office/officeart/2005/8/layout/radial6"/>
    <dgm:cxn modelId="{7949EB78-1808-4D6C-AB78-A7EFF9FFD2C5}" type="presParOf" srcId="{34B82979-E66D-40F4-9A29-585273C7054A}" destId="{8DF8614F-981C-4FB3-BF55-DF51EBA76206}" srcOrd="9" destOrd="0" presId="urn:microsoft.com/office/officeart/2005/8/layout/radial6"/>
    <dgm:cxn modelId="{B16B88B2-6EDA-4488-BB9D-39BB549BBFAA}" type="presParOf" srcId="{34B82979-E66D-40F4-9A29-585273C7054A}" destId="{2111F634-F096-4305-9F0B-7D29CFA2714C}" srcOrd="10" destOrd="0" presId="urn:microsoft.com/office/officeart/2005/8/layout/radial6"/>
    <dgm:cxn modelId="{3DAE4FA1-C9B1-4623-A3D4-05A2B58EB847}" type="presParOf" srcId="{34B82979-E66D-40F4-9A29-585273C7054A}" destId="{4842F038-626C-478A-8566-CEA3DF268342}" srcOrd="11" destOrd="0" presId="urn:microsoft.com/office/officeart/2005/8/layout/radial6"/>
    <dgm:cxn modelId="{D71534E0-DC53-45D8-A656-D30A8A7AFDA1}" type="presParOf" srcId="{34B82979-E66D-40F4-9A29-585273C7054A}" destId="{5334BD76-6E66-4A9B-893D-CDA4088F1C96}"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7E387-EB1F-4B7E-85AB-D85AF0E6919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FR"/>
        </a:p>
      </dgm:t>
    </dgm:pt>
    <dgm:pt modelId="{7EAB4B76-6700-4086-A2F7-5121330ECBFA}">
      <dgm:prSet phldrT="[Texte]"/>
      <dgm:spPr/>
      <dgm:t>
        <a:bodyPr/>
        <a:lstStyle/>
        <a:p>
          <a:r>
            <a:rPr lang="fr-FR" dirty="0" smtClean="0"/>
            <a:t>Bien-être</a:t>
          </a:r>
          <a:endParaRPr lang="fr-FR" dirty="0"/>
        </a:p>
      </dgm:t>
    </dgm:pt>
    <dgm:pt modelId="{033E1BEC-5EC9-46B4-A25F-34CC697ABBA6}" type="parTrans" cxnId="{724B750B-28DA-4F08-9047-C9C1DA5CE8E1}">
      <dgm:prSet/>
      <dgm:spPr/>
      <dgm:t>
        <a:bodyPr/>
        <a:lstStyle/>
        <a:p>
          <a:endParaRPr lang="fr-FR"/>
        </a:p>
      </dgm:t>
    </dgm:pt>
    <dgm:pt modelId="{B7EAF27A-A954-43C9-B726-A03394B1C991}" type="sibTrans" cxnId="{724B750B-28DA-4F08-9047-C9C1DA5CE8E1}">
      <dgm:prSet/>
      <dgm:spPr/>
      <dgm:t>
        <a:bodyPr/>
        <a:lstStyle/>
        <a:p>
          <a:endParaRPr lang="fr-FR"/>
        </a:p>
      </dgm:t>
    </dgm:pt>
    <dgm:pt modelId="{906527F9-C7F2-4000-B9DF-7833AEF3F437}">
      <dgm:prSet phldrT="[Texte]" custT="1"/>
      <dgm:spPr/>
      <dgm:t>
        <a:bodyPr/>
        <a:lstStyle/>
        <a:p>
          <a:r>
            <a:rPr lang="fr-FR" sz="1400" b="1" dirty="0" smtClean="0"/>
            <a:t>Physique</a:t>
          </a:r>
          <a:endParaRPr lang="fr-FR" sz="1400" b="1" dirty="0"/>
        </a:p>
      </dgm:t>
    </dgm:pt>
    <dgm:pt modelId="{A4B8DF80-6A94-4E76-8FAC-02ABF2B1BF3A}" type="parTrans" cxnId="{013058FD-4D3E-432B-9ED9-BD5942EE6217}">
      <dgm:prSet/>
      <dgm:spPr/>
      <dgm:t>
        <a:bodyPr/>
        <a:lstStyle/>
        <a:p>
          <a:endParaRPr lang="fr-FR"/>
        </a:p>
      </dgm:t>
    </dgm:pt>
    <dgm:pt modelId="{4D92C592-4623-4C4A-9F8C-3DDD48922A80}" type="sibTrans" cxnId="{013058FD-4D3E-432B-9ED9-BD5942EE6217}">
      <dgm:prSet/>
      <dgm:spPr/>
      <dgm:t>
        <a:bodyPr/>
        <a:lstStyle/>
        <a:p>
          <a:endParaRPr lang="fr-FR"/>
        </a:p>
      </dgm:t>
    </dgm:pt>
    <dgm:pt modelId="{6D2BD609-C976-483D-8983-C0602AA4185F}">
      <dgm:prSet phldrT="[Texte]" custT="1"/>
      <dgm:spPr/>
      <dgm:t>
        <a:bodyPr/>
        <a:lstStyle/>
        <a:p>
          <a:r>
            <a:rPr lang="fr-FR" sz="1400" dirty="0" smtClean="0"/>
            <a:t>Morale</a:t>
          </a:r>
          <a:endParaRPr lang="fr-FR" sz="1400" dirty="0"/>
        </a:p>
      </dgm:t>
    </dgm:pt>
    <dgm:pt modelId="{490D674D-DDC1-4BB4-BCFD-294A6361A983}" type="parTrans" cxnId="{D3478B09-DE3D-42FE-AF90-DBB5BF48B96D}">
      <dgm:prSet/>
      <dgm:spPr/>
      <dgm:t>
        <a:bodyPr/>
        <a:lstStyle/>
        <a:p>
          <a:endParaRPr lang="fr-FR"/>
        </a:p>
      </dgm:t>
    </dgm:pt>
    <dgm:pt modelId="{A01D9941-4430-4433-B456-C92BCD67DAA0}" type="sibTrans" cxnId="{D3478B09-DE3D-42FE-AF90-DBB5BF48B96D}">
      <dgm:prSet/>
      <dgm:spPr/>
      <dgm:t>
        <a:bodyPr/>
        <a:lstStyle/>
        <a:p>
          <a:endParaRPr lang="fr-FR"/>
        </a:p>
      </dgm:t>
    </dgm:pt>
    <dgm:pt modelId="{4753D021-08C1-4BC7-A00F-745BFBFECD63}">
      <dgm:prSet phldrT="[Texte]"/>
      <dgm:spPr/>
      <dgm:t>
        <a:bodyPr/>
        <a:lstStyle/>
        <a:p>
          <a:r>
            <a:rPr lang="fr-FR" dirty="0" smtClean="0"/>
            <a:t>Besoins vitaux</a:t>
          </a:r>
          <a:endParaRPr lang="fr-FR" dirty="0"/>
        </a:p>
      </dgm:t>
    </dgm:pt>
    <dgm:pt modelId="{2F75130D-6D8F-4B69-8CE4-F32A6913EAFF}" type="parTrans" cxnId="{D4F638C9-DF14-4CFB-BC77-0B12369123E0}">
      <dgm:prSet/>
      <dgm:spPr/>
      <dgm:t>
        <a:bodyPr/>
        <a:lstStyle/>
        <a:p>
          <a:endParaRPr lang="fr-FR"/>
        </a:p>
      </dgm:t>
    </dgm:pt>
    <dgm:pt modelId="{695715D7-C5C8-4B35-893B-7BC3DDFEED59}" type="sibTrans" cxnId="{D4F638C9-DF14-4CFB-BC77-0B12369123E0}">
      <dgm:prSet/>
      <dgm:spPr/>
      <dgm:t>
        <a:bodyPr/>
        <a:lstStyle/>
        <a:p>
          <a:endParaRPr lang="fr-FR"/>
        </a:p>
      </dgm:t>
    </dgm:pt>
    <dgm:pt modelId="{E70A8850-8671-4858-A560-7F79619E7D78}">
      <dgm:prSet phldrT="[Texte]" custT="1"/>
      <dgm:spPr/>
      <dgm:t>
        <a:bodyPr/>
        <a:lstStyle/>
        <a:p>
          <a:r>
            <a:rPr lang="fr-FR" sz="1400" b="1" dirty="0" smtClean="0"/>
            <a:t>Confort corporel</a:t>
          </a:r>
          <a:endParaRPr lang="fr-FR" sz="1400" b="1" dirty="0"/>
        </a:p>
      </dgm:t>
    </dgm:pt>
    <dgm:pt modelId="{F98CB7ED-D6A7-4D5A-B020-5BE9F067CF47}" type="parTrans" cxnId="{911C214F-A337-4F62-BA99-BEF9448A6CA1}">
      <dgm:prSet/>
      <dgm:spPr/>
      <dgm:t>
        <a:bodyPr/>
        <a:lstStyle/>
        <a:p>
          <a:endParaRPr lang="fr-FR"/>
        </a:p>
      </dgm:t>
    </dgm:pt>
    <dgm:pt modelId="{89C31327-8A48-4238-91E8-35D47BE79A8F}" type="sibTrans" cxnId="{911C214F-A337-4F62-BA99-BEF9448A6CA1}">
      <dgm:prSet/>
      <dgm:spPr/>
      <dgm:t>
        <a:bodyPr/>
        <a:lstStyle/>
        <a:p>
          <a:endParaRPr lang="fr-FR"/>
        </a:p>
      </dgm:t>
    </dgm:pt>
    <dgm:pt modelId="{013B8404-882B-45B1-A7A6-532DBD9C7B3F}">
      <dgm:prSet phldrT="[Texte]" custT="1"/>
      <dgm:spPr/>
      <dgm:t>
        <a:bodyPr/>
        <a:lstStyle/>
        <a:p>
          <a:r>
            <a:rPr lang="fr-FR" sz="1400" b="1" dirty="0" smtClean="0"/>
            <a:t>Écoute, attention, empathie, respect</a:t>
          </a:r>
          <a:endParaRPr lang="fr-FR" sz="1400" b="1" dirty="0"/>
        </a:p>
      </dgm:t>
    </dgm:pt>
    <dgm:pt modelId="{51D0E6FD-1318-4081-BB22-3E30D81BB8B7}" type="parTrans" cxnId="{FCBA9751-3D0E-4262-89A0-546ACF1CD9F8}">
      <dgm:prSet/>
      <dgm:spPr/>
      <dgm:t>
        <a:bodyPr/>
        <a:lstStyle/>
        <a:p>
          <a:endParaRPr lang="fr-FR"/>
        </a:p>
      </dgm:t>
    </dgm:pt>
    <dgm:pt modelId="{06EF06DF-984A-4AE9-8522-5820FA993AB5}" type="sibTrans" cxnId="{FCBA9751-3D0E-4262-89A0-546ACF1CD9F8}">
      <dgm:prSet/>
      <dgm:spPr/>
      <dgm:t>
        <a:bodyPr/>
        <a:lstStyle/>
        <a:p>
          <a:endParaRPr lang="fr-FR"/>
        </a:p>
      </dgm:t>
    </dgm:pt>
    <dgm:pt modelId="{E9AB32A4-49E9-4224-BAB2-246C2F5B88AF}">
      <dgm:prSet phldrT="[Texte]" custT="1"/>
      <dgm:spPr/>
      <dgm:t>
        <a:bodyPr/>
        <a:lstStyle/>
        <a:p>
          <a:r>
            <a:rPr lang="fr-FR" sz="1400" dirty="0" smtClean="0"/>
            <a:t>Alimentation</a:t>
          </a:r>
          <a:endParaRPr lang="fr-FR" sz="1400" dirty="0"/>
        </a:p>
      </dgm:t>
    </dgm:pt>
    <dgm:pt modelId="{0F31A1BF-A2CD-4364-A17C-160BD1A30F0B}" type="parTrans" cxnId="{91C87B96-91EF-4A3C-B6EC-C843590179D3}">
      <dgm:prSet/>
      <dgm:spPr/>
      <dgm:t>
        <a:bodyPr/>
        <a:lstStyle/>
        <a:p>
          <a:endParaRPr lang="fr-FR"/>
        </a:p>
      </dgm:t>
    </dgm:pt>
    <dgm:pt modelId="{FFC0281C-9FC8-46D6-B5FF-0515966A9F73}" type="sibTrans" cxnId="{91C87B96-91EF-4A3C-B6EC-C843590179D3}">
      <dgm:prSet/>
      <dgm:spPr/>
      <dgm:t>
        <a:bodyPr/>
        <a:lstStyle/>
        <a:p>
          <a:endParaRPr lang="fr-FR"/>
        </a:p>
      </dgm:t>
    </dgm:pt>
    <dgm:pt modelId="{4C25D8D5-101A-4B3D-8B5F-0CE6FEA99B74}">
      <dgm:prSet phldrT="[Texte]" custT="1"/>
      <dgm:spPr/>
      <dgm:t>
        <a:bodyPr/>
        <a:lstStyle/>
        <a:p>
          <a:r>
            <a:rPr lang="fr-FR" sz="1400" b="1" dirty="0" smtClean="0"/>
            <a:t>Stimulation sensorielle</a:t>
          </a:r>
          <a:endParaRPr lang="fr-FR" sz="1400" b="1" dirty="0"/>
        </a:p>
      </dgm:t>
    </dgm:pt>
    <dgm:pt modelId="{0BB27BF9-D266-460B-B326-F26EB58E106A}" type="parTrans" cxnId="{6514AA68-8206-4EAA-8ACC-4B9925E87397}">
      <dgm:prSet/>
      <dgm:spPr/>
      <dgm:t>
        <a:bodyPr/>
        <a:lstStyle/>
        <a:p>
          <a:endParaRPr lang="fr-FR"/>
        </a:p>
      </dgm:t>
    </dgm:pt>
    <dgm:pt modelId="{A6B5D5A9-BFB3-446C-8469-B3CCDFD443B9}" type="sibTrans" cxnId="{6514AA68-8206-4EAA-8ACC-4B9925E87397}">
      <dgm:prSet/>
      <dgm:spPr/>
      <dgm:t>
        <a:bodyPr/>
        <a:lstStyle/>
        <a:p>
          <a:endParaRPr lang="fr-FR"/>
        </a:p>
      </dgm:t>
    </dgm:pt>
    <dgm:pt modelId="{194F9D32-0318-47E7-941E-009DEEFBE107}">
      <dgm:prSet phldrT="[Texte]" custT="1"/>
      <dgm:spPr/>
      <dgm:t>
        <a:bodyPr/>
        <a:lstStyle/>
        <a:p>
          <a:r>
            <a:rPr lang="fr-FR" sz="1400" dirty="0" smtClean="0"/>
            <a:t>Rééducation orthopédique</a:t>
          </a:r>
          <a:endParaRPr lang="fr-FR" sz="1400" dirty="0"/>
        </a:p>
      </dgm:t>
    </dgm:pt>
    <dgm:pt modelId="{8543440F-69F9-416E-B7C3-813E2A5B3E38}" type="parTrans" cxnId="{D6EC3FA4-D588-49D7-8B20-0816EC37E076}">
      <dgm:prSet/>
      <dgm:spPr/>
      <dgm:t>
        <a:bodyPr/>
        <a:lstStyle/>
        <a:p>
          <a:endParaRPr lang="fr-FR"/>
        </a:p>
      </dgm:t>
    </dgm:pt>
    <dgm:pt modelId="{0101E4C1-5395-47D5-AC3A-345C5034B335}" type="sibTrans" cxnId="{D6EC3FA4-D588-49D7-8B20-0816EC37E076}">
      <dgm:prSet/>
      <dgm:spPr/>
      <dgm:t>
        <a:bodyPr/>
        <a:lstStyle/>
        <a:p>
          <a:endParaRPr lang="fr-FR"/>
        </a:p>
      </dgm:t>
    </dgm:pt>
    <dgm:pt modelId="{FE0EEA8C-F8E7-424F-8AE9-DA47347D65D1}">
      <dgm:prSet phldrT="[Texte]" custT="1"/>
      <dgm:spPr/>
      <dgm:t>
        <a:bodyPr/>
        <a:lstStyle/>
        <a:p>
          <a:r>
            <a:rPr lang="fr-FR" sz="1400" dirty="0" smtClean="0"/>
            <a:t>Protection civile</a:t>
          </a:r>
          <a:endParaRPr lang="fr-FR" sz="1400" dirty="0"/>
        </a:p>
      </dgm:t>
    </dgm:pt>
    <dgm:pt modelId="{B0B9EFA4-5081-4E9C-91DF-9578EB0002D5}" type="parTrans" cxnId="{98FEDB26-D4FF-4835-AA07-9C4DC0EC38E9}">
      <dgm:prSet/>
      <dgm:spPr/>
      <dgm:t>
        <a:bodyPr/>
        <a:lstStyle/>
        <a:p>
          <a:endParaRPr lang="fr-FR"/>
        </a:p>
      </dgm:t>
    </dgm:pt>
    <dgm:pt modelId="{9F10A24A-8514-4F7B-97A1-C206AF245F57}" type="sibTrans" cxnId="{98FEDB26-D4FF-4835-AA07-9C4DC0EC38E9}">
      <dgm:prSet/>
      <dgm:spPr/>
      <dgm:t>
        <a:bodyPr/>
        <a:lstStyle/>
        <a:p>
          <a:endParaRPr lang="fr-FR"/>
        </a:p>
      </dgm:t>
    </dgm:pt>
    <dgm:pt modelId="{E121FE1B-F5EF-4569-9D73-F12D7E02BAE5}">
      <dgm:prSet phldrT="[Texte]" custT="1"/>
      <dgm:spPr/>
      <dgm:t>
        <a:bodyPr/>
        <a:lstStyle/>
        <a:p>
          <a:r>
            <a:rPr lang="fr-FR" sz="1400" b="1" dirty="0" smtClean="0"/>
            <a:t>Éthique médicale</a:t>
          </a:r>
          <a:endParaRPr lang="fr-FR" sz="1400" b="1" dirty="0"/>
        </a:p>
      </dgm:t>
    </dgm:pt>
    <dgm:pt modelId="{20090E4B-A72C-4656-8B21-5EF568B66B72}" type="parTrans" cxnId="{EBAA8C64-3643-4017-85DF-5F27CF482D36}">
      <dgm:prSet/>
      <dgm:spPr/>
      <dgm:t>
        <a:bodyPr/>
        <a:lstStyle/>
        <a:p>
          <a:endParaRPr lang="fr-FR"/>
        </a:p>
      </dgm:t>
    </dgm:pt>
    <dgm:pt modelId="{3CCEAD1D-4ED0-441A-A01D-6BD044BF684E}" type="sibTrans" cxnId="{EBAA8C64-3643-4017-85DF-5F27CF482D36}">
      <dgm:prSet/>
      <dgm:spPr/>
      <dgm:t>
        <a:bodyPr/>
        <a:lstStyle/>
        <a:p>
          <a:endParaRPr lang="fr-FR"/>
        </a:p>
      </dgm:t>
    </dgm:pt>
    <dgm:pt modelId="{0586D204-E7A8-4F9E-ACDD-1F1584711633}">
      <dgm:prSet phldrT="[Texte]" custT="1"/>
      <dgm:spPr/>
      <dgm:t>
        <a:bodyPr/>
        <a:lstStyle/>
        <a:p>
          <a:r>
            <a:rPr lang="fr-FR" sz="1400" b="1" dirty="0" smtClean="0"/>
            <a:t>Moyens de communication</a:t>
          </a:r>
          <a:endParaRPr lang="fr-FR" sz="1400" b="1" dirty="0"/>
        </a:p>
      </dgm:t>
    </dgm:pt>
    <dgm:pt modelId="{44538E39-A790-43F0-909F-48AA64EAF54F}" type="parTrans" cxnId="{17275F21-B5FE-4C2E-A76F-17B22EF6CDE4}">
      <dgm:prSet/>
      <dgm:spPr/>
      <dgm:t>
        <a:bodyPr/>
        <a:lstStyle/>
        <a:p>
          <a:endParaRPr lang="fr-FR"/>
        </a:p>
      </dgm:t>
    </dgm:pt>
    <dgm:pt modelId="{B4E1C1C6-DD8F-45BC-8C91-867FDFA6CFD6}" type="sibTrans" cxnId="{17275F21-B5FE-4C2E-A76F-17B22EF6CDE4}">
      <dgm:prSet/>
      <dgm:spPr/>
      <dgm:t>
        <a:bodyPr/>
        <a:lstStyle/>
        <a:p>
          <a:endParaRPr lang="fr-FR"/>
        </a:p>
      </dgm:t>
    </dgm:pt>
    <dgm:pt modelId="{614C962F-59C5-4B15-BCEE-E1A91FD69EBB}">
      <dgm:prSet phldrT="[Texte]" custT="1"/>
      <dgm:spPr/>
      <dgm:t>
        <a:bodyPr/>
        <a:lstStyle/>
        <a:p>
          <a:r>
            <a:rPr lang="fr-FR" sz="1400" b="1" dirty="0" smtClean="0"/>
            <a:t>Projet personnalisé</a:t>
          </a:r>
          <a:endParaRPr lang="fr-FR" sz="1400" b="1" dirty="0"/>
        </a:p>
      </dgm:t>
    </dgm:pt>
    <dgm:pt modelId="{81DF39D4-49FB-4B7D-9CBE-0EE9C8C4A2DB}" type="parTrans" cxnId="{301E12F3-279A-47CC-B07F-0CB159830171}">
      <dgm:prSet/>
      <dgm:spPr/>
      <dgm:t>
        <a:bodyPr/>
        <a:lstStyle/>
        <a:p>
          <a:endParaRPr lang="fr-FR"/>
        </a:p>
      </dgm:t>
    </dgm:pt>
    <dgm:pt modelId="{AD955CBE-4348-405B-8891-4439F1A87755}" type="sibTrans" cxnId="{301E12F3-279A-47CC-B07F-0CB159830171}">
      <dgm:prSet/>
      <dgm:spPr/>
      <dgm:t>
        <a:bodyPr/>
        <a:lstStyle/>
        <a:p>
          <a:endParaRPr lang="fr-FR"/>
        </a:p>
      </dgm:t>
    </dgm:pt>
    <dgm:pt modelId="{ADF9153F-CB94-4776-A1FD-4110F6D959F3}">
      <dgm:prSet phldrT="[Texte]" custT="1"/>
      <dgm:spPr/>
      <dgm:t>
        <a:bodyPr/>
        <a:lstStyle/>
        <a:p>
          <a:r>
            <a:rPr lang="fr-FR" sz="1400" b="1" dirty="0" smtClean="0"/>
            <a:t>Inclusion de la famille</a:t>
          </a:r>
          <a:endParaRPr lang="fr-FR" sz="1400" b="1" dirty="0"/>
        </a:p>
      </dgm:t>
    </dgm:pt>
    <dgm:pt modelId="{07784DDC-56C9-460B-BBFF-CBD7BD529AB1}" type="parTrans" cxnId="{5700CD4F-2642-49CE-BB41-668E22727AAF}">
      <dgm:prSet/>
      <dgm:spPr/>
      <dgm:t>
        <a:bodyPr/>
        <a:lstStyle/>
        <a:p>
          <a:endParaRPr lang="fr-FR"/>
        </a:p>
      </dgm:t>
    </dgm:pt>
    <dgm:pt modelId="{1264698F-5105-4961-A94A-337F1CF92996}" type="sibTrans" cxnId="{5700CD4F-2642-49CE-BB41-668E22727AAF}">
      <dgm:prSet/>
      <dgm:spPr/>
      <dgm:t>
        <a:bodyPr/>
        <a:lstStyle/>
        <a:p>
          <a:endParaRPr lang="fr-FR"/>
        </a:p>
      </dgm:t>
    </dgm:pt>
    <dgm:pt modelId="{4634F4A6-1C5E-4AC4-9FF3-6226C96F7DAD}">
      <dgm:prSet phldrT="[Texte]" custT="1"/>
      <dgm:spPr/>
      <dgm:t>
        <a:bodyPr/>
        <a:lstStyle/>
        <a:p>
          <a:endParaRPr lang="fr-FR" sz="1400" dirty="0"/>
        </a:p>
      </dgm:t>
    </dgm:pt>
    <dgm:pt modelId="{E7C64BE5-F8D1-4928-9FBE-730C0D67A313}" type="parTrans" cxnId="{B898F407-E1B9-4F88-B062-977BE851B472}">
      <dgm:prSet/>
      <dgm:spPr/>
      <dgm:t>
        <a:bodyPr/>
        <a:lstStyle/>
        <a:p>
          <a:endParaRPr lang="fr-BE"/>
        </a:p>
      </dgm:t>
    </dgm:pt>
    <dgm:pt modelId="{614D9B64-C5C2-4E92-ABE0-19EDF1D4BB5C}" type="sibTrans" cxnId="{B898F407-E1B9-4F88-B062-977BE851B472}">
      <dgm:prSet/>
      <dgm:spPr/>
      <dgm:t>
        <a:bodyPr/>
        <a:lstStyle/>
        <a:p>
          <a:endParaRPr lang="fr-BE"/>
        </a:p>
      </dgm:t>
    </dgm:pt>
    <dgm:pt modelId="{54365F99-5404-4325-8A96-6634084ED33F}" type="pres">
      <dgm:prSet presAssocID="{0737E387-EB1F-4B7E-85AB-D85AF0E6919B}" presName="composite" presStyleCnt="0">
        <dgm:presLayoutVars>
          <dgm:chMax val="5"/>
          <dgm:dir/>
          <dgm:animLvl val="ctr"/>
          <dgm:resizeHandles val="exact"/>
        </dgm:presLayoutVars>
      </dgm:prSet>
      <dgm:spPr/>
      <dgm:t>
        <a:bodyPr/>
        <a:lstStyle/>
        <a:p>
          <a:endParaRPr lang="fr-FR"/>
        </a:p>
      </dgm:t>
    </dgm:pt>
    <dgm:pt modelId="{B9FAF3EE-404C-45F3-A6D5-7BDE02CD00A9}" type="pres">
      <dgm:prSet presAssocID="{0737E387-EB1F-4B7E-85AB-D85AF0E6919B}" presName="cycle" presStyleCnt="0"/>
      <dgm:spPr/>
    </dgm:pt>
    <dgm:pt modelId="{28225D4E-9DFF-4341-B14C-FE1EA8AF9B0C}" type="pres">
      <dgm:prSet presAssocID="{0737E387-EB1F-4B7E-85AB-D85AF0E6919B}" presName="centerShape" presStyleCnt="0"/>
      <dgm:spPr/>
    </dgm:pt>
    <dgm:pt modelId="{27FAF934-7D52-4CE4-8EF1-302CC41D9B8E}" type="pres">
      <dgm:prSet presAssocID="{0737E387-EB1F-4B7E-85AB-D85AF0E6919B}" presName="connSite" presStyleLbl="node1" presStyleIdx="0" presStyleCnt="3"/>
      <dgm:spPr/>
    </dgm:pt>
    <dgm:pt modelId="{BC8AD6AE-D6C4-4196-A347-18542DEB6600}" type="pres">
      <dgm:prSet presAssocID="{0737E387-EB1F-4B7E-85AB-D85AF0E6919B}" presName="visible" presStyleLbl="node1" presStyleIdx="0" presStyleCnt="3" custScaleX="67328" custScaleY="64177"/>
      <dgm:spPr/>
    </dgm:pt>
    <dgm:pt modelId="{DE557DC0-7484-48BB-BE8C-56B12EDCF979}" type="pres">
      <dgm:prSet presAssocID="{033E1BEC-5EC9-46B4-A25F-34CC697ABBA6}" presName="Name25" presStyleLbl="parChTrans1D1" presStyleIdx="0" presStyleCnt="2"/>
      <dgm:spPr/>
      <dgm:t>
        <a:bodyPr/>
        <a:lstStyle/>
        <a:p>
          <a:endParaRPr lang="fr-FR"/>
        </a:p>
      </dgm:t>
    </dgm:pt>
    <dgm:pt modelId="{A52E92C7-2164-4F1B-BE8C-261A83E16DAF}" type="pres">
      <dgm:prSet presAssocID="{7EAB4B76-6700-4086-A2F7-5121330ECBFA}" presName="node" presStyleCnt="0"/>
      <dgm:spPr/>
    </dgm:pt>
    <dgm:pt modelId="{3B147BBA-2C27-43D2-89C4-BD2D0C700F5D}" type="pres">
      <dgm:prSet presAssocID="{7EAB4B76-6700-4086-A2F7-5121330ECBFA}" presName="parentNode" presStyleLbl="node1" presStyleIdx="1" presStyleCnt="3" custScaleX="87830" custScaleY="76217" custLinFactNeighborX="4535" custLinFactNeighborY="-7485">
        <dgm:presLayoutVars>
          <dgm:chMax val="1"/>
          <dgm:bulletEnabled val="1"/>
        </dgm:presLayoutVars>
      </dgm:prSet>
      <dgm:spPr/>
      <dgm:t>
        <a:bodyPr/>
        <a:lstStyle/>
        <a:p>
          <a:endParaRPr lang="fr-FR"/>
        </a:p>
      </dgm:t>
    </dgm:pt>
    <dgm:pt modelId="{8BFBDEAA-3C19-45EE-B6C1-F3A30AAF5B9C}" type="pres">
      <dgm:prSet presAssocID="{7EAB4B76-6700-4086-A2F7-5121330ECBFA}" presName="childNode" presStyleLbl="revTx" presStyleIdx="0" presStyleCnt="2">
        <dgm:presLayoutVars>
          <dgm:bulletEnabled val="1"/>
        </dgm:presLayoutVars>
      </dgm:prSet>
      <dgm:spPr/>
      <dgm:t>
        <a:bodyPr/>
        <a:lstStyle/>
        <a:p>
          <a:endParaRPr lang="fr-FR"/>
        </a:p>
      </dgm:t>
    </dgm:pt>
    <dgm:pt modelId="{321D09E2-C932-4F37-BD0C-22BB64502977}" type="pres">
      <dgm:prSet presAssocID="{2F75130D-6D8F-4B69-8CE4-F32A6913EAFF}" presName="Name25" presStyleLbl="parChTrans1D1" presStyleIdx="1" presStyleCnt="2"/>
      <dgm:spPr/>
      <dgm:t>
        <a:bodyPr/>
        <a:lstStyle/>
        <a:p>
          <a:endParaRPr lang="fr-FR"/>
        </a:p>
      </dgm:t>
    </dgm:pt>
    <dgm:pt modelId="{3E5F2BAC-39C3-4847-AEC2-B134DF6B5E7B}" type="pres">
      <dgm:prSet presAssocID="{4753D021-08C1-4BC7-A00F-745BFBFECD63}" presName="node" presStyleCnt="0"/>
      <dgm:spPr/>
    </dgm:pt>
    <dgm:pt modelId="{848C977D-CD50-4C93-8CB2-748AFD35C803}" type="pres">
      <dgm:prSet presAssocID="{4753D021-08C1-4BC7-A00F-745BFBFECD63}" presName="parentNode" presStyleLbl="node1" presStyleIdx="2" presStyleCnt="3" custScaleX="83232" custScaleY="81230" custLinFactNeighborX="3972" custLinFactNeighborY="-13751">
        <dgm:presLayoutVars>
          <dgm:chMax val="1"/>
          <dgm:bulletEnabled val="1"/>
        </dgm:presLayoutVars>
      </dgm:prSet>
      <dgm:spPr/>
      <dgm:t>
        <a:bodyPr/>
        <a:lstStyle/>
        <a:p>
          <a:endParaRPr lang="fr-FR"/>
        </a:p>
      </dgm:t>
    </dgm:pt>
    <dgm:pt modelId="{708A0D67-675F-42F3-8A55-4119C95908EC}" type="pres">
      <dgm:prSet presAssocID="{4753D021-08C1-4BC7-A00F-745BFBFECD63}" presName="childNode" presStyleLbl="revTx" presStyleIdx="1" presStyleCnt="2">
        <dgm:presLayoutVars>
          <dgm:bulletEnabled val="1"/>
        </dgm:presLayoutVars>
      </dgm:prSet>
      <dgm:spPr/>
      <dgm:t>
        <a:bodyPr/>
        <a:lstStyle/>
        <a:p>
          <a:endParaRPr lang="fr-FR"/>
        </a:p>
      </dgm:t>
    </dgm:pt>
  </dgm:ptLst>
  <dgm:cxnLst>
    <dgm:cxn modelId="{B3972222-57A6-4876-A6FE-4A5187A66AAD}" type="presOf" srcId="{2F75130D-6D8F-4B69-8CE4-F32A6913EAFF}" destId="{321D09E2-C932-4F37-BD0C-22BB64502977}" srcOrd="0" destOrd="0" presId="urn:microsoft.com/office/officeart/2005/8/layout/radial2"/>
    <dgm:cxn modelId="{03F5F548-EC17-4C56-A6FB-DD73D8CC0FC5}" type="presOf" srcId="{033E1BEC-5EC9-46B4-A25F-34CC697ABBA6}" destId="{DE557DC0-7484-48BB-BE8C-56B12EDCF979}" srcOrd="0" destOrd="0" presId="urn:microsoft.com/office/officeart/2005/8/layout/radial2"/>
    <dgm:cxn modelId="{FCBA9751-3D0E-4262-89A0-546ACF1CD9F8}" srcId="{4753D021-08C1-4BC7-A00F-745BFBFECD63}" destId="{013B8404-882B-45B1-A7A6-532DBD9C7B3F}" srcOrd="7" destOrd="0" parTransId="{51D0E6FD-1318-4081-BB22-3E30D81BB8B7}" sibTransId="{06EF06DF-984A-4AE9-8522-5820FA993AB5}"/>
    <dgm:cxn modelId="{98FEDB26-D4FF-4835-AA07-9C4DC0EC38E9}" srcId="{4753D021-08C1-4BC7-A00F-745BFBFECD63}" destId="{FE0EEA8C-F8E7-424F-8AE9-DA47347D65D1}" srcOrd="4" destOrd="0" parTransId="{B0B9EFA4-5081-4E9C-91DF-9578EB0002D5}" sibTransId="{9F10A24A-8514-4F7B-97A1-C206AF245F57}"/>
    <dgm:cxn modelId="{D6EC3FA4-D588-49D7-8B20-0816EC37E076}" srcId="{4753D021-08C1-4BC7-A00F-745BFBFECD63}" destId="{194F9D32-0318-47E7-941E-009DEEFBE107}" srcOrd="3" destOrd="0" parTransId="{8543440F-69F9-416E-B7C3-813E2A5B3E38}" sibTransId="{0101E4C1-5395-47D5-AC3A-345C5034B335}"/>
    <dgm:cxn modelId="{301E12F3-279A-47CC-B07F-0CB159830171}" srcId="{4753D021-08C1-4BC7-A00F-745BFBFECD63}" destId="{614C962F-59C5-4B15-BCEE-E1A91FD69EBB}" srcOrd="8" destOrd="0" parTransId="{81DF39D4-49FB-4B7D-9CBE-0EE9C8C4A2DB}" sibTransId="{AD955CBE-4348-405B-8891-4439F1A87755}"/>
    <dgm:cxn modelId="{EBAA8C64-3643-4017-85DF-5F27CF482D36}" srcId="{4753D021-08C1-4BC7-A00F-745BFBFECD63}" destId="{E121FE1B-F5EF-4569-9D73-F12D7E02BAE5}" srcOrd="5" destOrd="0" parTransId="{20090E4B-A72C-4656-8B21-5EF568B66B72}" sibTransId="{3CCEAD1D-4ED0-441A-A01D-6BD044BF684E}"/>
    <dgm:cxn modelId="{013058FD-4D3E-432B-9ED9-BD5942EE6217}" srcId="{7EAB4B76-6700-4086-A2F7-5121330ECBFA}" destId="{906527F9-C7F2-4000-B9DF-7833AEF3F437}" srcOrd="0" destOrd="0" parTransId="{A4B8DF80-6A94-4E76-8FAC-02ABF2B1BF3A}" sibTransId="{4D92C592-4623-4C4A-9F8C-3DDD48922A80}"/>
    <dgm:cxn modelId="{91C87B96-91EF-4A3C-B6EC-C843590179D3}" srcId="{4753D021-08C1-4BC7-A00F-745BFBFECD63}" destId="{E9AB32A4-49E9-4224-BAB2-246C2F5B88AF}" srcOrd="1" destOrd="0" parTransId="{0F31A1BF-A2CD-4364-A17C-160BD1A30F0B}" sibTransId="{FFC0281C-9FC8-46D6-B5FF-0515966A9F73}"/>
    <dgm:cxn modelId="{0D8C9BA4-FB0F-465F-A988-2D8AB067CC05}" type="presOf" srcId="{E121FE1B-F5EF-4569-9D73-F12D7E02BAE5}" destId="{708A0D67-675F-42F3-8A55-4119C95908EC}" srcOrd="0" destOrd="5" presId="urn:microsoft.com/office/officeart/2005/8/layout/radial2"/>
    <dgm:cxn modelId="{586E82BB-DE92-4D73-8039-3710F564D7DE}" type="presOf" srcId="{0737E387-EB1F-4B7E-85AB-D85AF0E6919B}" destId="{54365F99-5404-4325-8A96-6634084ED33F}" srcOrd="0" destOrd="0" presId="urn:microsoft.com/office/officeart/2005/8/layout/radial2"/>
    <dgm:cxn modelId="{99619B4B-22F0-49F1-88F9-2F27220C79F6}" type="presOf" srcId="{013B8404-882B-45B1-A7A6-532DBD9C7B3F}" destId="{708A0D67-675F-42F3-8A55-4119C95908EC}" srcOrd="0" destOrd="7" presId="urn:microsoft.com/office/officeart/2005/8/layout/radial2"/>
    <dgm:cxn modelId="{CFAC19AA-6CC0-4BA7-AF49-60ED279411CB}" type="presOf" srcId="{4753D021-08C1-4BC7-A00F-745BFBFECD63}" destId="{848C977D-CD50-4C93-8CB2-748AFD35C803}" srcOrd="0" destOrd="0" presId="urn:microsoft.com/office/officeart/2005/8/layout/radial2"/>
    <dgm:cxn modelId="{3E078E35-A981-4EE8-927D-105218B76086}" type="presOf" srcId="{6D2BD609-C976-483D-8983-C0602AA4185F}" destId="{8BFBDEAA-3C19-45EE-B6C1-F3A30AAF5B9C}" srcOrd="0" destOrd="1" presId="urn:microsoft.com/office/officeart/2005/8/layout/radial2"/>
    <dgm:cxn modelId="{9C28709B-BB0B-4CA0-ABD2-12224DBEB557}" type="presOf" srcId="{7EAB4B76-6700-4086-A2F7-5121330ECBFA}" destId="{3B147BBA-2C27-43D2-89C4-BD2D0C700F5D}" srcOrd="0" destOrd="0" presId="urn:microsoft.com/office/officeart/2005/8/layout/radial2"/>
    <dgm:cxn modelId="{911C214F-A337-4F62-BA99-BEF9448A6CA1}" srcId="{4753D021-08C1-4BC7-A00F-745BFBFECD63}" destId="{E70A8850-8671-4858-A560-7F79619E7D78}" srcOrd="0" destOrd="0" parTransId="{F98CB7ED-D6A7-4D5A-B020-5BE9F067CF47}" sibTransId="{89C31327-8A48-4238-91E8-35D47BE79A8F}"/>
    <dgm:cxn modelId="{DB88A3F6-3F5B-45D9-BDF5-D1865E666CA6}" type="presOf" srcId="{E9AB32A4-49E9-4224-BAB2-246C2F5B88AF}" destId="{708A0D67-675F-42F3-8A55-4119C95908EC}" srcOrd="0" destOrd="1" presId="urn:microsoft.com/office/officeart/2005/8/layout/radial2"/>
    <dgm:cxn modelId="{5700CD4F-2642-49CE-BB41-668E22727AAF}" srcId="{4753D021-08C1-4BC7-A00F-745BFBFECD63}" destId="{ADF9153F-CB94-4776-A1FD-4110F6D959F3}" srcOrd="9" destOrd="0" parTransId="{07784DDC-56C9-460B-BBFF-CBD7BD529AB1}" sibTransId="{1264698F-5105-4961-A94A-337F1CF92996}"/>
    <dgm:cxn modelId="{3E1C263A-1D63-4061-850B-403C399D5A3D}" type="presOf" srcId="{ADF9153F-CB94-4776-A1FD-4110F6D959F3}" destId="{708A0D67-675F-42F3-8A55-4119C95908EC}" srcOrd="0" destOrd="9" presId="urn:microsoft.com/office/officeart/2005/8/layout/radial2"/>
    <dgm:cxn modelId="{B898F407-E1B9-4F88-B062-977BE851B472}" srcId="{7EAB4B76-6700-4086-A2F7-5121330ECBFA}" destId="{4634F4A6-1C5E-4AC4-9FF3-6226C96F7DAD}" srcOrd="2" destOrd="0" parTransId="{E7C64BE5-F8D1-4928-9FBE-730C0D67A313}" sibTransId="{614D9B64-C5C2-4E92-ABE0-19EDF1D4BB5C}"/>
    <dgm:cxn modelId="{D19753A0-5E09-4C0E-8D78-8ED912A90AAE}" type="presOf" srcId="{0586D204-E7A8-4F9E-ACDD-1F1584711633}" destId="{708A0D67-675F-42F3-8A55-4119C95908EC}" srcOrd="0" destOrd="6" presId="urn:microsoft.com/office/officeart/2005/8/layout/radial2"/>
    <dgm:cxn modelId="{1F883BF6-36A3-46AA-A812-F79A5F9E7DC9}" type="presOf" srcId="{FE0EEA8C-F8E7-424F-8AE9-DA47347D65D1}" destId="{708A0D67-675F-42F3-8A55-4119C95908EC}" srcOrd="0" destOrd="4" presId="urn:microsoft.com/office/officeart/2005/8/layout/radial2"/>
    <dgm:cxn modelId="{9550826D-3EE8-440D-A803-3051D4E13E06}" type="presOf" srcId="{194F9D32-0318-47E7-941E-009DEEFBE107}" destId="{708A0D67-675F-42F3-8A55-4119C95908EC}" srcOrd="0" destOrd="3" presId="urn:microsoft.com/office/officeart/2005/8/layout/radial2"/>
    <dgm:cxn modelId="{9631E696-433F-41B7-9A61-3DEB62FB1E30}" type="presOf" srcId="{E70A8850-8671-4858-A560-7F79619E7D78}" destId="{708A0D67-675F-42F3-8A55-4119C95908EC}" srcOrd="0" destOrd="0" presId="urn:microsoft.com/office/officeart/2005/8/layout/radial2"/>
    <dgm:cxn modelId="{FDEDF01D-FEFA-46A6-882F-5814B21B6C0A}" type="presOf" srcId="{4634F4A6-1C5E-4AC4-9FF3-6226C96F7DAD}" destId="{8BFBDEAA-3C19-45EE-B6C1-F3A30AAF5B9C}" srcOrd="0" destOrd="2" presId="urn:microsoft.com/office/officeart/2005/8/layout/radial2"/>
    <dgm:cxn modelId="{5B3C511F-6518-469A-BB1F-15BD6490E9C7}" type="presOf" srcId="{906527F9-C7F2-4000-B9DF-7833AEF3F437}" destId="{8BFBDEAA-3C19-45EE-B6C1-F3A30AAF5B9C}" srcOrd="0" destOrd="0" presId="urn:microsoft.com/office/officeart/2005/8/layout/radial2"/>
    <dgm:cxn modelId="{070B2909-14A4-44D2-93BF-225C2098B965}" type="presOf" srcId="{614C962F-59C5-4B15-BCEE-E1A91FD69EBB}" destId="{708A0D67-675F-42F3-8A55-4119C95908EC}" srcOrd="0" destOrd="8" presId="urn:microsoft.com/office/officeart/2005/8/layout/radial2"/>
    <dgm:cxn modelId="{D3478B09-DE3D-42FE-AF90-DBB5BF48B96D}" srcId="{7EAB4B76-6700-4086-A2F7-5121330ECBFA}" destId="{6D2BD609-C976-483D-8983-C0602AA4185F}" srcOrd="1" destOrd="0" parTransId="{490D674D-DDC1-4BB4-BCFD-294A6361A983}" sibTransId="{A01D9941-4430-4433-B456-C92BCD67DAA0}"/>
    <dgm:cxn modelId="{17275F21-B5FE-4C2E-A76F-17B22EF6CDE4}" srcId="{4753D021-08C1-4BC7-A00F-745BFBFECD63}" destId="{0586D204-E7A8-4F9E-ACDD-1F1584711633}" srcOrd="6" destOrd="0" parTransId="{44538E39-A790-43F0-909F-48AA64EAF54F}" sibTransId="{B4E1C1C6-DD8F-45BC-8C91-867FDFA6CFD6}"/>
    <dgm:cxn modelId="{6514AA68-8206-4EAA-8ACC-4B9925E87397}" srcId="{4753D021-08C1-4BC7-A00F-745BFBFECD63}" destId="{4C25D8D5-101A-4B3D-8B5F-0CE6FEA99B74}" srcOrd="2" destOrd="0" parTransId="{0BB27BF9-D266-460B-B326-F26EB58E106A}" sibTransId="{A6B5D5A9-BFB3-446C-8469-B3CCDFD443B9}"/>
    <dgm:cxn modelId="{81B13605-B27B-4FAA-A2AD-02607828092C}" type="presOf" srcId="{4C25D8D5-101A-4B3D-8B5F-0CE6FEA99B74}" destId="{708A0D67-675F-42F3-8A55-4119C95908EC}" srcOrd="0" destOrd="2" presId="urn:microsoft.com/office/officeart/2005/8/layout/radial2"/>
    <dgm:cxn modelId="{724B750B-28DA-4F08-9047-C9C1DA5CE8E1}" srcId="{0737E387-EB1F-4B7E-85AB-D85AF0E6919B}" destId="{7EAB4B76-6700-4086-A2F7-5121330ECBFA}" srcOrd="0" destOrd="0" parTransId="{033E1BEC-5EC9-46B4-A25F-34CC697ABBA6}" sibTransId="{B7EAF27A-A954-43C9-B726-A03394B1C991}"/>
    <dgm:cxn modelId="{D4F638C9-DF14-4CFB-BC77-0B12369123E0}" srcId="{0737E387-EB1F-4B7E-85AB-D85AF0E6919B}" destId="{4753D021-08C1-4BC7-A00F-745BFBFECD63}" srcOrd="1" destOrd="0" parTransId="{2F75130D-6D8F-4B69-8CE4-F32A6913EAFF}" sibTransId="{695715D7-C5C8-4B35-893B-7BC3DDFEED59}"/>
    <dgm:cxn modelId="{346700E4-8469-4600-8654-8A85A9A2C31B}" type="presParOf" srcId="{54365F99-5404-4325-8A96-6634084ED33F}" destId="{B9FAF3EE-404C-45F3-A6D5-7BDE02CD00A9}" srcOrd="0" destOrd="0" presId="urn:microsoft.com/office/officeart/2005/8/layout/radial2"/>
    <dgm:cxn modelId="{7A9218EA-C366-4E5E-B3E4-A9C44D9086EF}" type="presParOf" srcId="{B9FAF3EE-404C-45F3-A6D5-7BDE02CD00A9}" destId="{28225D4E-9DFF-4341-B14C-FE1EA8AF9B0C}" srcOrd="0" destOrd="0" presId="urn:microsoft.com/office/officeart/2005/8/layout/radial2"/>
    <dgm:cxn modelId="{7B596502-D5C8-491E-8C8C-B1C6C4D0F4C7}" type="presParOf" srcId="{28225D4E-9DFF-4341-B14C-FE1EA8AF9B0C}" destId="{27FAF934-7D52-4CE4-8EF1-302CC41D9B8E}" srcOrd="0" destOrd="0" presId="urn:microsoft.com/office/officeart/2005/8/layout/radial2"/>
    <dgm:cxn modelId="{F89E9F8A-7938-4A45-80A1-4E9CD5EB1BE7}" type="presParOf" srcId="{28225D4E-9DFF-4341-B14C-FE1EA8AF9B0C}" destId="{BC8AD6AE-D6C4-4196-A347-18542DEB6600}" srcOrd="1" destOrd="0" presId="urn:microsoft.com/office/officeart/2005/8/layout/radial2"/>
    <dgm:cxn modelId="{9AB55DCB-DF45-4421-810E-A8C99F696987}" type="presParOf" srcId="{B9FAF3EE-404C-45F3-A6D5-7BDE02CD00A9}" destId="{DE557DC0-7484-48BB-BE8C-56B12EDCF979}" srcOrd="1" destOrd="0" presId="urn:microsoft.com/office/officeart/2005/8/layout/radial2"/>
    <dgm:cxn modelId="{C9F2188B-1D35-4850-9E92-A42DD2281ECC}" type="presParOf" srcId="{B9FAF3EE-404C-45F3-A6D5-7BDE02CD00A9}" destId="{A52E92C7-2164-4F1B-BE8C-261A83E16DAF}" srcOrd="2" destOrd="0" presId="urn:microsoft.com/office/officeart/2005/8/layout/radial2"/>
    <dgm:cxn modelId="{FA06B595-3ABE-4E62-876A-3245EFEA81CF}" type="presParOf" srcId="{A52E92C7-2164-4F1B-BE8C-261A83E16DAF}" destId="{3B147BBA-2C27-43D2-89C4-BD2D0C700F5D}" srcOrd="0" destOrd="0" presId="urn:microsoft.com/office/officeart/2005/8/layout/radial2"/>
    <dgm:cxn modelId="{4F727853-BCEB-4C3E-9F7D-7E57A00EB4DC}" type="presParOf" srcId="{A52E92C7-2164-4F1B-BE8C-261A83E16DAF}" destId="{8BFBDEAA-3C19-45EE-B6C1-F3A30AAF5B9C}" srcOrd="1" destOrd="0" presId="urn:microsoft.com/office/officeart/2005/8/layout/radial2"/>
    <dgm:cxn modelId="{546768AA-0447-4156-A0AF-10B818A91EEF}" type="presParOf" srcId="{B9FAF3EE-404C-45F3-A6D5-7BDE02CD00A9}" destId="{321D09E2-C932-4F37-BD0C-22BB64502977}" srcOrd="3" destOrd="0" presId="urn:microsoft.com/office/officeart/2005/8/layout/radial2"/>
    <dgm:cxn modelId="{361630F0-0DAA-40D6-A8E1-DCE4DDDCC87D}" type="presParOf" srcId="{B9FAF3EE-404C-45F3-A6D5-7BDE02CD00A9}" destId="{3E5F2BAC-39C3-4847-AEC2-B134DF6B5E7B}" srcOrd="4" destOrd="0" presId="urn:microsoft.com/office/officeart/2005/8/layout/radial2"/>
    <dgm:cxn modelId="{FA016E4F-6519-48DC-87C0-128296526BDA}" type="presParOf" srcId="{3E5F2BAC-39C3-4847-AEC2-B134DF6B5E7B}" destId="{848C977D-CD50-4C93-8CB2-748AFD35C803}" srcOrd="0" destOrd="0" presId="urn:microsoft.com/office/officeart/2005/8/layout/radial2"/>
    <dgm:cxn modelId="{A2EE34B2-835A-412E-B8AF-ECF113C57B0F}" type="presParOf" srcId="{3E5F2BAC-39C3-4847-AEC2-B134DF6B5E7B}" destId="{708A0D67-675F-42F3-8A55-4119C95908EC}"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34BD76-6E66-4A9B-893D-CDA4088F1C96}">
      <dsp:nvSpPr>
        <dsp:cNvPr id="0" name=""/>
        <dsp:cNvSpPr/>
      </dsp:nvSpPr>
      <dsp:spPr>
        <a:xfrm>
          <a:off x="1904696" y="607961"/>
          <a:ext cx="4244722" cy="4244722"/>
        </a:xfrm>
        <a:prstGeom prst="blockArc">
          <a:avLst>
            <a:gd name="adj1" fmla="val 10800896"/>
            <a:gd name="adj2" fmla="val 16588584"/>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F8614F-981C-4FB3-BF55-DF51EBA76206}">
      <dsp:nvSpPr>
        <dsp:cNvPr id="0" name=""/>
        <dsp:cNvSpPr/>
      </dsp:nvSpPr>
      <dsp:spPr>
        <a:xfrm>
          <a:off x="1904566" y="630676"/>
          <a:ext cx="4244722" cy="4244722"/>
        </a:xfrm>
        <a:prstGeom prst="blockArc">
          <a:avLst>
            <a:gd name="adj1" fmla="val 5071012"/>
            <a:gd name="adj2" fmla="val 1083856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B781AF-D1ED-460D-8022-E97A3F0D72F0}">
      <dsp:nvSpPr>
        <dsp:cNvPr id="0" name=""/>
        <dsp:cNvSpPr/>
      </dsp:nvSpPr>
      <dsp:spPr>
        <a:xfrm>
          <a:off x="2342060" y="635060"/>
          <a:ext cx="4244722" cy="4244722"/>
        </a:xfrm>
        <a:prstGeom prst="blockArc">
          <a:avLst>
            <a:gd name="adj1" fmla="val 21554172"/>
            <a:gd name="adj2" fmla="val 579787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8F41C7-B81B-4BE5-805B-361A5371D8A1}">
      <dsp:nvSpPr>
        <dsp:cNvPr id="0" name=""/>
        <dsp:cNvSpPr/>
      </dsp:nvSpPr>
      <dsp:spPr>
        <a:xfrm>
          <a:off x="2341879" y="611193"/>
          <a:ext cx="4244722" cy="4244722"/>
        </a:xfrm>
        <a:prstGeom prst="blockArc">
          <a:avLst>
            <a:gd name="adj1" fmla="val 15862255"/>
            <a:gd name="adj2" fmla="val 2159375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AB2B3B-3C9C-47F4-BB25-D40880D719CB}">
      <dsp:nvSpPr>
        <dsp:cNvPr id="0" name=""/>
        <dsp:cNvSpPr/>
      </dsp:nvSpPr>
      <dsp:spPr>
        <a:xfrm>
          <a:off x="3078276" y="1766486"/>
          <a:ext cx="2293485" cy="1954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t>Méthodes de stimulations sensorielles</a:t>
          </a:r>
          <a:endParaRPr lang="fr-FR" sz="1800" b="1" kern="1200" dirty="0"/>
        </a:p>
      </dsp:txBody>
      <dsp:txXfrm>
        <a:off x="3078276" y="1766486"/>
        <a:ext cx="2293485" cy="1954131"/>
      </dsp:txXfrm>
    </dsp:sp>
    <dsp:sp modelId="{48ECAF36-E500-4344-9DED-F4B0EC9A4EDF}">
      <dsp:nvSpPr>
        <dsp:cNvPr id="0" name=""/>
        <dsp:cNvSpPr/>
      </dsp:nvSpPr>
      <dsp:spPr>
        <a:xfrm>
          <a:off x="3361182" y="-185064"/>
          <a:ext cx="1799420" cy="1711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Stimulation basale (FROLICH A.)</a:t>
          </a:r>
          <a:endParaRPr lang="fr-FR" sz="1400" kern="1200" dirty="0"/>
        </a:p>
      </dsp:txBody>
      <dsp:txXfrm>
        <a:off x="3361182" y="-185064"/>
        <a:ext cx="1799420" cy="1711000"/>
      </dsp:txXfrm>
    </dsp:sp>
    <dsp:sp modelId="{375A886C-A9C0-415B-B5A1-636D75C396F3}">
      <dsp:nvSpPr>
        <dsp:cNvPr id="0" name=""/>
        <dsp:cNvSpPr/>
      </dsp:nvSpPr>
      <dsp:spPr>
        <a:xfrm>
          <a:off x="5472607" y="1800200"/>
          <a:ext cx="2129492" cy="185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Intégration sensorielle (AYRES)</a:t>
          </a:r>
          <a:endParaRPr lang="fr-FR" sz="2000" kern="1200" dirty="0"/>
        </a:p>
      </dsp:txBody>
      <dsp:txXfrm>
        <a:off x="5472607" y="1800200"/>
        <a:ext cx="2129492" cy="1859170"/>
      </dsp:txXfrm>
    </dsp:sp>
    <dsp:sp modelId="{3852A26E-9598-41F0-9E18-03A45E66AD54}">
      <dsp:nvSpPr>
        <dsp:cNvPr id="0" name=""/>
        <dsp:cNvSpPr/>
      </dsp:nvSpPr>
      <dsp:spPr>
        <a:xfrm>
          <a:off x="3217163" y="3931041"/>
          <a:ext cx="2015711" cy="17712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Éducation par le corps en mouvement (SHERBORNE)</a:t>
          </a:r>
          <a:endParaRPr lang="fr-FR" sz="1300" kern="1200" dirty="0"/>
        </a:p>
      </dsp:txBody>
      <dsp:txXfrm>
        <a:off x="3217163" y="3931041"/>
        <a:ext cx="2015711" cy="1771255"/>
      </dsp:txXfrm>
    </dsp:sp>
    <dsp:sp modelId="{2111F634-F096-4305-9F0B-7D29CFA2714C}">
      <dsp:nvSpPr>
        <dsp:cNvPr id="0" name=""/>
        <dsp:cNvSpPr/>
      </dsp:nvSpPr>
      <dsp:spPr>
        <a:xfrm>
          <a:off x="936099" y="1872209"/>
          <a:ext cx="2035682" cy="1715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err="1" smtClean="0">
              <a:solidFill>
                <a:schemeClr val="tx1"/>
              </a:solidFill>
            </a:rPr>
            <a:t>Snoezelen</a:t>
          </a:r>
          <a:endParaRPr lang="fr-FR" sz="1600" kern="1200" dirty="0" smtClean="0">
            <a:solidFill>
              <a:schemeClr val="tx1"/>
            </a:solidFill>
          </a:endParaRPr>
        </a:p>
        <a:p>
          <a:pPr lvl="0" algn="ctr" defTabSz="711200">
            <a:lnSpc>
              <a:spcPct val="90000"/>
            </a:lnSpc>
            <a:spcBef>
              <a:spcPct val="0"/>
            </a:spcBef>
            <a:spcAft>
              <a:spcPct val="35000"/>
            </a:spcAft>
          </a:pPr>
          <a:r>
            <a:rPr lang="fr-FR" sz="1600" kern="1200" dirty="0" smtClean="0">
              <a:solidFill>
                <a:schemeClr val="tx1"/>
              </a:solidFill>
            </a:rPr>
            <a:t>(H</a:t>
          </a:r>
          <a:r>
            <a:rPr lang="fr-FR" sz="1600" kern="1200" dirty="0" smtClean="0">
              <a:solidFill>
                <a:schemeClr val="tx1"/>
              </a:solidFill>
              <a:latin typeface="+mn-lt"/>
              <a:ea typeface="+mn-ea"/>
              <a:cs typeface="+mn-cs"/>
            </a:rPr>
            <a:t>ULSEGGE </a:t>
          </a:r>
          <a:r>
            <a:rPr lang="fr-FR" sz="1600" kern="1200" dirty="0" err="1" smtClean="0">
              <a:solidFill>
                <a:schemeClr val="tx1"/>
              </a:solidFill>
              <a:latin typeface="+mn-lt"/>
              <a:ea typeface="+mn-ea"/>
              <a:cs typeface="+mn-cs"/>
            </a:rPr>
            <a:t>etVERHEUL</a:t>
          </a:r>
          <a:r>
            <a:rPr lang="fr-FR" sz="1600" kern="1200" dirty="0" smtClean="0">
              <a:solidFill>
                <a:schemeClr val="tx1"/>
              </a:solidFill>
              <a:latin typeface="+mn-lt"/>
              <a:ea typeface="+mn-ea"/>
              <a:cs typeface="+mn-cs"/>
            </a:rPr>
            <a:t> )</a:t>
          </a:r>
          <a:endParaRPr lang="fr-FR" sz="1600" kern="1200" dirty="0">
            <a:solidFill>
              <a:schemeClr val="tx1"/>
            </a:solidFill>
          </a:endParaRPr>
        </a:p>
      </dsp:txBody>
      <dsp:txXfrm>
        <a:off x="936099" y="1872209"/>
        <a:ext cx="2035682" cy="17151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1D09E2-C932-4F37-BD0C-22BB64502977}">
      <dsp:nvSpPr>
        <dsp:cNvPr id="0" name=""/>
        <dsp:cNvSpPr/>
      </dsp:nvSpPr>
      <dsp:spPr>
        <a:xfrm rot="1455240">
          <a:off x="2712092" y="3795401"/>
          <a:ext cx="1275225" cy="68291"/>
        </a:xfrm>
        <a:custGeom>
          <a:avLst/>
          <a:gdLst/>
          <a:ahLst/>
          <a:cxnLst/>
          <a:rect l="0" t="0" r="0" b="0"/>
          <a:pathLst>
            <a:path>
              <a:moveTo>
                <a:pt x="0" y="34145"/>
              </a:moveTo>
              <a:lnTo>
                <a:pt x="1275225" y="34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57DC0-7484-48BB-BE8C-56B12EDCF979}">
      <dsp:nvSpPr>
        <dsp:cNvPr id="0" name=""/>
        <dsp:cNvSpPr/>
      </dsp:nvSpPr>
      <dsp:spPr>
        <a:xfrm rot="19766720">
          <a:off x="2672181" y="1917463"/>
          <a:ext cx="1385488" cy="68291"/>
        </a:xfrm>
        <a:custGeom>
          <a:avLst/>
          <a:gdLst/>
          <a:ahLst/>
          <a:cxnLst/>
          <a:rect l="0" t="0" r="0" b="0"/>
          <a:pathLst>
            <a:path>
              <a:moveTo>
                <a:pt x="0" y="34145"/>
              </a:moveTo>
              <a:lnTo>
                <a:pt x="1385488" y="34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AD6AE-D6C4-4196-A347-18542DEB6600}">
      <dsp:nvSpPr>
        <dsp:cNvPr id="0" name=""/>
        <dsp:cNvSpPr/>
      </dsp:nvSpPr>
      <dsp:spPr>
        <a:xfrm>
          <a:off x="386292" y="1907352"/>
          <a:ext cx="2335731" cy="2226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147BBA-2C27-43D2-89C4-BD2D0C700F5D}">
      <dsp:nvSpPr>
        <dsp:cNvPr id="0" name=""/>
        <dsp:cNvSpPr/>
      </dsp:nvSpPr>
      <dsp:spPr>
        <a:xfrm>
          <a:off x="3803175" y="360045"/>
          <a:ext cx="1828190" cy="1586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r-FR" sz="2600" kern="1200" dirty="0" smtClean="0"/>
            <a:t>Bien-être</a:t>
          </a:r>
          <a:endParaRPr lang="fr-FR" sz="2600" kern="1200" dirty="0"/>
        </a:p>
      </dsp:txBody>
      <dsp:txXfrm>
        <a:off x="3803175" y="360045"/>
        <a:ext cx="1828190" cy="1586464"/>
      </dsp:txXfrm>
    </dsp:sp>
    <dsp:sp modelId="{8BFBDEAA-3C19-45EE-B6C1-F3A30AAF5B9C}">
      <dsp:nvSpPr>
        <dsp:cNvPr id="0" name=""/>
        <dsp:cNvSpPr/>
      </dsp:nvSpPr>
      <dsp:spPr>
        <a:xfrm>
          <a:off x="6156166" y="360045"/>
          <a:ext cx="2742285" cy="1586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t>Physique</a:t>
          </a:r>
          <a:endParaRPr lang="fr-FR" sz="1400" b="1" kern="1200" dirty="0"/>
        </a:p>
        <a:p>
          <a:pPr marL="114300" lvl="1" indent="-114300" algn="l" defTabSz="622300">
            <a:lnSpc>
              <a:spcPct val="90000"/>
            </a:lnSpc>
            <a:spcBef>
              <a:spcPct val="0"/>
            </a:spcBef>
            <a:spcAft>
              <a:spcPct val="15000"/>
            </a:spcAft>
            <a:buChar char="••"/>
          </a:pPr>
          <a:r>
            <a:rPr lang="fr-FR" sz="1400" kern="1200" dirty="0" smtClean="0"/>
            <a:t>Morale</a:t>
          </a:r>
          <a:endParaRPr lang="fr-FR" sz="1400" kern="1200" dirty="0"/>
        </a:p>
        <a:p>
          <a:pPr marL="114300" lvl="1" indent="-114300" algn="l" defTabSz="622300">
            <a:lnSpc>
              <a:spcPct val="90000"/>
            </a:lnSpc>
            <a:spcBef>
              <a:spcPct val="0"/>
            </a:spcBef>
            <a:spcAft>
              <a:spcPct val="15000"/>
            </a:spcAft>
            <a:buChar char="••"/>
          </a:pPr>
          <a:endParaRPr lang="fr-FR" sz="1400" kern="1200" dirty="0"/>
        </a:p>
      </dsp:txBody>
      <dsp:txXfrm>
        <a:off x="6156166" y="360045"/>
        <a:ext cx="2742285" cy="1586464"/>
      </dsp:txXfrm>
    </dsp:sp>
    <dsp:sp modelId="{848C977D-CD50-4C93-8CB2-748AFD35C803}">
      <dsp:nvSpPr>
        <dsp:cNvPr id="0" name=""/>
        <dsp:cNvSpPr/>
      </dsp:nvSpPr>
      <dsp:spPr>
        <a:xfrm>
          <a:off x="3851273" y="3600409"/>
          <a:ext cx="1732482" cy="1690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r-FR" sz="2600" kern="1200" dirty="0" smtClean="0"/>
            <a:t>Besoins vitaux</a:t>
          </a:r>
          <a:endParaRPr lang="fr-FR" sz="2600" kern="1200" dirty="0"/>
        </a:p>
      </dsp:txBody>
      <dsp:txXfrm>
        <a:off x="3851273" y="3600409"/>
        <a:ext cx="1732482" cy="1690810"/>
      </dsp:txXfrm>
    </dsp:sp>
    <dsp:sp modelId="{708A0D67-675F-42F3-8A55-4119C95908EC}">
      <dsp:nvSpPr>
        <dsp:cNvPr id="0" name=""/>
        <dsp:cNvSpPr/>
      </dsp:nvSpPr>
      <dsp:spPr>
        <a:xfrm>
          <a:off x="6228192" y="3600409"/>
          <a:ext cx="2598723" cy="169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t>Confort corporel</a:t>
          </a:r>
          <a:endParaRPr lang="fr-FR" sz="1400" b="1" kern="1200" dirty="0"/>
        </a:p>
        <a:p>
          <a:pPr marL="114300" lvl="1" indent="-114300" algn="l" defTabSz="622300">
            <a:lnSpc>
              <a:spcPct val="90000"/>
            </a:lnSpc>
            <a:spcBef>
              <a:spcPct val="0"/>
            </a:spcBef>
            <a:spcAft>
              <a:spcPct val="15000"/>
            </a:spcAft>
            <a:buChar char="••"/>
          </a:pPr>
          <a:r>
            <a:rPr lang="fr-FR" sz="1400" kern="1200" dirty="0" smtClean="0"/>
            <a:t>Alimentation</a:t>
          </a:r>
          <a:endParaRPr lang="fr-FR" sz="1400" kern="1200" dirty="0"/>
        </a:p>
        <a:p>
          <a:pPr marL="114300" lvl="1" indent="-114300" algn="l" defTabSz="622300">
            <a:lnSpc>
              <a:spcPct val="90000"/>
            </a:lnSpc>
            <a:spcBef>
              <a:spcPct val="0"/>
            </a:spcBef>
            <a:spcAft>
              <a:spcPct val="15000"/>
            </a:spcAft>
            <a:buChar char="••"/>
          </a:pPr>
          <a:r>
            <a:rPr lang="fr-FR" sz="1400" b="1" kern="1200" dirty="0" smtClean="0"/>
            <a:t>Stimulation sensorielle</a:t>
          </a:r>
          <a:endParaRPr lang="fr-FR" sz="1400" b="1" kern="1200" dirty="0"/>
        </a:p>
        <a:p>
          <a:pPr marL="114300" lvl="1" indent="-114300" algn="l" defTabSz="622300">
            <a:lnSpc>
              <a:spcPct val="90000"/>
            </a:lnSpc>
            <a:spcBef>
              <a:spcPct val="0"/>
            </a:spcBef>
            <a:spcAft>
              <a:spcPct val="15000"/>
            </a:spcAft>
            <a:buChar char="••"/>
          </a:pPr>
          <a:r>
            <a:rPr lang="fr-FR" sz="1400" kern="1200" dirty="0" smtClean="0"/>
            <a:t>Rééducation orthopédique</a:t>
          </a:r>
          <a:endParaRPr lang="fr-FR" sz="1400" kern="1200" dirty="0"/>
        </a:p>
        <a:p>
          <a:pPr marL="114300" lvl="1" indent="-114300" algn="l" defTabSz="622300">
            <a:lnSpc>
              <a:spcPct val="90000"/>
            </a:lnSpc>
            <a:spcBef>
              <a:spcPct val="0"/>
            </a:spcBef>
            <a:spcAft>
              <a:spcPct val="15000"/>
            </a:spcAft>
            <a:buChar char="••"/>
          </a:pPr>
          <a:r>
            <a:rPr lang="fr-FR" sz="1400" kern="1200" dirty="0" smtClean="0"/>
            <a:t>Protection civile</a:t>
          </a:r>
          <a:endParaRPr lang="fr-FR" sz="1400" kern="1200" dirty="0"/>
        </a:p>
        <a:p>
          <a:pPr marL="114300" lvl="1" indent="-114300" algn="l" defTabSz="622300">
            <a:lnSpc>
              <a:spcPct val="90000"/>
            </a:lnSpc>
            <a:spcBef>
              <a:spcPct val="0"/>
            </a:spcBef>
            <a:spcAft>
              <a:spcPct val="15000"/>
            </a:spcAft>
            <a:buChar char="••"/>
          </a:pPr>
          <a:r>
            <a:rPr lang="fr-FR" sz="1400" b="1" kern="1200" dirty="0" smtClean="0"/>
            <a:t>Éthique médicale</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Moyens de communication</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Écoute, attention, empathie, respect</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Projet personnalisé</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Inclusion de la famille</a:t>
          </a:r>
          <a:endParaRPr lang="fr-FR" sz="1400" b="1" kern="1200" dirty="0"/>
        </a:p>
      </dsp:txBody>
      <dsp:txXfrm>
        <a:off x="6228192" y="3600409"/>
        <a:ext cx="2598723" cy="16908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TFE Evaluation du bien-être physique chez jeunes polyhandicapés ROUILLE Juliette 3E 2012</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E1EE0-A586-48D5-9CBD-57982C93D380}" type="datetimeFigureOut">
              <a:rPr lang="fr-FR" smtClean="0"/>
              <a:pPr/>
              <a:t>21/06/2012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850C2-1AF5-405C-9633-E562F8E9E6F4}" type="slidenum">
              <a:rPr lang="fr-FR" smtClean="0"/>
              <a:pPr/>
              <a:t>‹N°›</a:t>
            </a:fld>
            <a:endParaRPr lang="fr-FR"/>
          </a:p>
        </p:txBody>
      </p:sp>
    </p:spTree>
    <p:extLst>
      <p:ext uri="{BB962C8B-B14F-4D97-AF65-F5344CB8AC3E}">
        <p14:creationId xmlns:p14="http://schemas.microsoft.com/office/powerpoint/2010/main" xmlns="" val="222300655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TFE Evaluation du bien-être physique chez jeunes polyhandicapés ROUILLE Juliette 3E 2012</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33EE95-A4A7-4FB7-99E1-C2B94E7D99A4}" type="datetimeFigureOut">
              <a:rPr lang="fr-FR" smtClean="0"/>
              <a:pPr/>
              <a:t>21/06/2012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AF1B9-2A4D-4985-B65B-2E403C9E74BC}" type="slidenum">
              <a:rPr lang="fr-FR" smtClean="0"/>
              <a:pPr/>
              <a:t>‹N°›</a:t>
            </a:fld>
            <a:endParaRPr lang="fr-FR"/>
          </a:p>
        </p:txBody>
      </p:sp>
    </p:spTree>
    <p:extLst>
      <p:ext uri="{BB962C8B-B14F-4D97-AF65-F5344CB8AC3E}">
        <p14:creationId xmlns:p14="http://schemas.microsoft.com/office/powerpoint/2010/main" xmlns="" val="1284477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8AAF1B9-2A4D-4985-B65B-2E403C9E74BC}" type="slidenum">
              <a:rPr lang="fr-FR" smtClean="0"/>
              <a:pPr/>
              <a:t>1</a:t>
            </a:fld>
            <a:endParaRPr lang="fr-FR"/>
          </a:p>
        </p:txBody>
      </p:sp>
      <p:sp>
        <p:nvSpPr>
          <p:cNvPr id="6" name="Espace réservé de l'en-tête 5"/>
          <p:cNvSpPr>
            <a:spLocks noGrp="1"/>
          </p:cNvSpPr>
          <p:nvPr>
            <p:ph type="hdr" sz="quarter" idx="11"/>
          </p:nvPr>
        </p:nvSpPr>
        <p:spPr/>
        <p:txBody>
          <a:bodyPr/>
          <a:lstStyle/>
          <a:p>
            <a:r>
              <a:rPr lang="fr-FR" smtClean="0"/>
              <a:t>TFE Evaluation du bien-être physique chez jeunes polyhandicapés ROUILLE Juliette 3E 2012</a:t>
            </a:r>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Tof</a:t>
            </a:r>
            <a:r>
              <a:rPr lang="fr-FR" baseline="0" dirty="0" smtClean="0"/>
              <a:t> services : service d’accompagnement et de répit pour les personnes polyhandicapées et leur famille. Crée par l’AP3 à l’origine. Donne priorité aux personnes à domicile sans solution d’accueil en centre. Équipe paramédicale constituée d’un ergo et d’</a:t>
            </a:r>
            <a:r>
              <a:rPr lang="fr-FR" baseline="0" dirty="0" err="1" smtClean="0"/>
              <a:t>éduc</a:t>
            </a:r>
            <a:r>
              <a:rPr lang="fr-FR" baseline="0" dirty="0" smtClean="0"/>
              <a:t>.</a:t>
            </a:r>
          </a:p>
          <a:p>
            <a:r>
              <a:rPr lang="fr-FR" baseline="0" dirty="0" smtClean="0"/>
              <a:t>3services :</a:t>
            </a:r>
          </a:p>
          <a:p>
            <a:r>
              <a:rPr lang="fr-FR" baseline="0" dirty="0" smtClean="0"/>
              <a:t>-accompagnement qui répond aux demandes de la famille d’ordre social, administratif, psychoaffectif et technique</a:t>
            </a:r>
          </a:p>
          <a:p>
            <a:r>
              <a:rPr lang="fr-FR" baseline="0" dirty="0" smtClean="0"/>
              <a:t>-extra </a:t>
            </a:r>
            <a:r>
              <a:rPr lang="fr-FR" baseline="0" dirty="0" err="1" smtClean="0"/>
              <a:t>sitting</a:t>
            </a:r>
            <a:r>
              <a:rPr lang="fr-FR" baseline="0" dirty="0" smtClean="0"/>
              <a:t> ou gardes actives à domicile</a:t>
            </a:r>
            <a:r>
              <a:rPr lang="fr-FR" baseline="0" dirty="0"/>
              <a:t> </a:t>
            </a:r>
            <a:r>
              <a:rPr lang="fr-FR" baseline="0" dirty="0" smtClean="0"/>
              <a:t>pour donner du répit aux familles</a:t>
            </a:r>
          </a:p>
          <a:p>
            <a:r>
              <a:rPr lang="fr-FR" baseline="0" dirty="0" smtClean="0"/>
              <a:t>-loisirs une fois semaine à la journée où éducateurs spécialisés encadrent les jeunes</a:t>
            </a:r>
          </a:p>
          <a:p>
            <a:endParaRPr lang="fr-FR" baseline="0" dirty="0" smtClean="0"/>
          </a:p>
          <a:p>
            <a:r>
              <a:rPr lang="fr-FR" i="1" baseline="0" dirty="0" smtClean="0"/>
              <a:t>Première demande : contact téléphonique</a:t>
            </a:r>
          </a:p>
          <a:p>
            <a:r>
              <a:rPr lang="fr-FR" i="1" baseline="0" dirty="0" smtClean="0"/>
              <a:t>Données médicales : évaluations des médecins</a:t>
            </a:r>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adaptées pour un public polyhandicapé.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Cependant, certaines séances se sont déroulées pendant des situations d’Activités de la Vie Journalière (toilette, habillage). </a:t>
            </a:r>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b="1" i="1" kern="1200" dirty="0" smtClean="0">
                <a:solidFill>
                  <a:schemeClr val="tx1"/>
                </a:solidFill>
                <a:latin typeface="+mn-lt"/>
                <a:ea typeface="+mn-ea"/>
                <a:cs typeface="+mn-cs"/>
              </a:rPr>
              <a:t>P</a:t>
            </a:r>
            <a:r>
              <a:rPr lang="fr-FR" sz="1200" kern="1200" dirty="0" smtClean="0">
                <a:solidFill>
                  <a:schemeClr val="tx1"/>
                </a:solidFill>
                <a:latin typeface="+mn-lt"/>
                <a:ea typeface="+mn-ea"/>
                <a:cs typeface="+mn-cs"/>
              </a:rPr>
              <a:t>our deux jeunes, avec l’accord de la famille, les séances se sont déroulées </a:t>
            </a:r>
            <a:r>
              <a:rPr lang="fr-FR" sz="1200" kern="1200" dirty="0" smtClean="0">
                <a:solidFill>
                  <a:schemeClr val="tx1"/>
                </a:solidFill>
                <a:latin typeface="+mn-lt"/>
                <a:ea typeface="+mn-ea"/>
                <a:cs typeface="+mn-cs"/>
              </a:rPr>
              <a:t>lors </a:t>
            </a:r>
            <a:r>
              <a:rPr lang="fr-FR" sz="1200" kern="1200" dirty="0" smtClean="0">
                <a:solidFill>
                  <a:schemeClr val="tx1"/>
                </a:solidFill>
                <a:latin typeface="+mn-lt"/>
                <a:ea typeface="+mn-ea"/>
                <a:cs typeface="+mn-cs"/>
              </a:rPr>
              <a:t>d’ateliers organisés tous les matins. </a:t>
            </a:r>
          </a:p>
          <a:p>
            <a:r>
              <a:rPr lang="fr-FR" sz="1200" b="0" i="1"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Nous </a:t>
            </a:r>
            <a:r>
              <a:rPr lang="fr-FR" sz="1200" kern="1200" dirty="0" smtClean="0">
                <a:solidFill>
                  <a:schemeClr val="tx1"/>
                </a:solidFill>
                <a:latin typeface="+mn-lt"/>
                <a:ea typeface="+mn-ea"/>
                <a:cs typeface="+mn-cs"/>
              </a:rPr>
              <a:t>avons pu nous rendre à la piscine afin de profiter des bains sensoriels accessibles aux personnes en situation de handicap. La séance « bains » s’est déroulée à l’espace jacuzzi.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séances ont été régulières à raison de deux fois par semaine pour deux jeunes et à raison d’une fois par semaine pour un autre jeune. </a:t>
            </a:r>
          </a:p>
          <a:p>
            <a:r>
              <a:rPr lang="fr-FR" sz="1200"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Pour </a:t>
            </a:r>
            <a:r>
              <a:rPr lang="fr-FR" sz="1200" kern="1200" dirty="0" smtClean="0">
                <a:solidFill>
                  <a:schemeClr val="tx1"/>
                </a:solidFill>
                <a:latin typeface="+mn-lt"/>
                <a:ea typeface="+mn-ea"/>
                <a:cs typeface="+mn-cs"/>
              </a:rPr>
              <a:t>les deux derniers jeunes, les séances n’ont pas été régulières car elles se sont réalisées à l’institution. Le fonctionnement des ateliers n’a pas permis à l’ergothérapeute de réaliser les séances hebdomadairement du fait de l’absence du jeune ou des réunions d’équipe.</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Etant </a:t>
            </a:r>
            <a:r>
              <a:rPr lang="fr-FR" sz="1200" kern="1200" dirty="0" smtClean="0">
                <a:solidFill>
                  <a:schemeClr val="tx1"/>
                </a:solidFill>
                <a:latin typeface="+mn-lt"/>
                <a:ea typeface="+mn-ea"/>
                <a:cs typeface="+mn-cs"/>
              </a:rPr>
              <a:t>en déplacement permanent et utilisant les transports en commun, nous avons jugé pratique et nécessaire d’emporter notre matériel dans un sac. Nous avons pu bénéficier du matériel de notre lieu de stage.</a:t>
            </a:r>
          </a:p>
          <a:p>
            <a:endParaRPr lang="fr-FR" sz="1200" kern="1200" dirty="0" smtClean="0">
              <a:solidFill>
                <a:schemeClr val="tx1"/>
              </a:solidFill>
              <a:latin typeface="+mn-lt"/>
              <a:ea typeface="+mn-ea"/>
              <a:cs typeface="+mn-cs"/>
            </a:endParaRPr>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kern="1200" dirty="0" smtClean="0">
                <a:solidFill>
                  <a:schemeClr val="tx1"/>
                </a:solidFill>
                <a:latin typeface="+mn-lt"/>
                <a:ea typeface="+mn-ea"/>
                <a:cs typeface="+mn-cs"/>
              </a:rPr>
              <a:t>La tension musculaire a été évaluée par une manipulation passive de façon à noter le degré de spasticité au repos selon l’échelle d’</a:t>
            </a:r>
            <a:r>
              <a:rPr lang="fr-FR" sz="1200" kern="1200" dirty="0" err="1" smtClean="0">
                <a:solidFill>
                  <a:schemeClr val="tx1"/>
                </a:solidFill>
                <a:latin typeface="+mn-lt"/>
                <a:ea typeface="+mn-ea"/>
                <a:cs typeface="+mn-cs"/>
              </a:rPr>
              <a:t>Ashworth</a:t>
            </a:r>
            <a:r>
              <a:rPr lang="fr-FR" sz="1200" kern="1200" dirty="0" smtClean="0">
                <a:solidFill>
                  <a:schemeClr val="tx1"/>
                </a:solidFill>
                <a:latin typeface="+mn-lt"/>
                <a:ea typeface="+mn-ea"/>
                <a:cs typeface="+mn-cs"/>
              </a:rPr>
              <a:t>. La manipulation passive s’est effectuée au niveau des membres supérieurs en début et fin de séance. L’ergothérapeute a mobilisé la personne sur un bras spastique au repos en réalisant un mouvement de flexion/extension de manière à voir s’il y a sensation d’accrochage ou si le membre est totalement rigide. Nous avons ensuite attribué un score entre 0 à 4 noté dans la grille d’observation.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Il a été utilisé afin de pouvoir relever la fréquence cardiaque chez les participants. Cet outil de mesure se compose d’une ceinture pectorale, d’une montre destinée à être portée au poignet et d’un logiciel permettant d’analyser les données sur ordinateur.</a:t>
            </a:r>
          </a:p>
          <a:p>
            <a:r>
              <a:rPr lang="fr-FR" sz="1200" kern="1200" dirty="0" smtClean="0">
                <a:solidFill>
                  <a:schemeClr val="tx1"/>
                </a:solidFill>
                <a:latin typeface="+mn-lt"/>
                <a:ea typeface="+mn-ea"/>
                <a:cs typeface="+mn-cs"/>
              </a:rPr>
              <a:t>La fréquence cardiaque a été notée sur la grille d’observation en début et en fin de séance et l’enregistrement de la séance a été réalisé avec le </a:t>
            </a:r>
            <a:r>
              <a:rPr lang="fr-FR" sz="1200" kern="1200" dirty="0" err="1" smtClean="0">
                <a:solidFill>
                  <a:schemeClr val="tx1"/>
                </a:solidFill>
                <a:latin typeface="+mn-lt"/>
                <a:ea typeface="+mn-ea"/>
                <a:cs typeface="+mn-cs"/>
              </a:rPr>
              <a:t>cardio</a:t>
            </a:r>
            <a:r>
              <a:rPr lang="fr-FR" sz="1200" kern="1200" dirty="0" smtClean="0">
                <a:solidFill>
                  <a:schemeClr val="tx1"/>
                </a:solidFill>
                <a:latin typeface="+mn-lt"/>
                <a:ea typeface="+mn-ea"/>
                <a:cs typeface="+mn-cs"/>
              </a:rPr>
              <a:t>-</a:t>
            </a:r>
            <a:r>
              <a:rPr lang="fr-FR" sz="1200" kern="1200" dirty="0" err="1" smtClean="0">
                <a:solidFill>
                  <a:schemeClr val="tx1"/>
                </a:solidFill>
                <a:latin typeface="+mn-lt"/>
                <a:ea typeface="+mn-ea"/>
                <a:cs typeface="+mn-cs"/>
              </a:rPr>
              <a:t>connect</a:t>
            </a:r>
            <a:r>
              <a:rPr lang="fr-FR" sz="1200" kern="1200" dirty="0" smtClean="0">
                <a:solidFill>
                  <a:schemeClr val="tx1"/>
                </a:solidFill>
                <a:latin typeface="+mn-lt"/>
                <a:ea typeface="+mn-ea"/>
                <a:cs typeface="+mn-cs"/>
              </a:rPr>
              <a:t>.</a:t>
            </a:r>
          </a:p>
          <a:p>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endParaRPr lang="fr-FR"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Non validée</a:t>
            </a:r>
          </a:p>
          <a:p>
            <a:endParaRPr lang="fr-FR" sz="1200" kern="1200" dirty="0" smtClean="0">
              <a:solidFill>
                <a:schemeClr val="tx1"/>
              </a:solidFill>
              <a:latin typeface="+mn-lt"/>
              <a:ea typeface="+mn-ea"/>
              <a:cs typeface="+mn-cs"/>
            </a:endParaRPr>
          </a:p>
          <a:p>
            <a:pPr lvl="0"/>
            <a:r>
              <a:rPr lang="fr-FR" sz="1200" kern="1200" dirty="0" smtClean="0">
                <a:solidFill>
                  <a:schemeClr val="tx1"/>
                </a:solidFill>
                <a:latin typeface="+mn-lt"/>
                <a:ea typeface="+mn-ea"/>
                <a:cs typeface="+mn-cs"/>
              </a:rPr>
              <a:t>L’ergothérapeute est accompagné d’un éducateur spécialisé à domicile bonne connaissance du jeune. Un temps de retour oral a été consacré de façon à pouvoir confronter les observations. La présence de l’éducateur nous a aidé à mieux comprendre comment le jeune appréhende son </a:t>
            </a:r>
            <a:r>
              <a:rPr lang="fr-FR" sz="1200" kern="1200" dirty="0" smtClean="0">
                <a:solidFill>
                  <a:schemeClr val="tx1"/>
                </a:solidFill>
                <a:latin typeface="+mn-lt"/>
                <a:ea typeface="+mn-ea"/>
                <a:cs typeface="+mn-cs"/>
              </a:rPr>
              <a:t>environnement</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Des </a:t>
            </a:r>
            <a:r>
              <a:rPr lang="fr-FR" sz="1200" kern="1200" dirty="0" smtClean="0">
                <a:solidFill>
                  <a:schemeClr val="tx1"/>
                </a:solidFill>
                <a:latin typeface="+mn-lt"/>
                <a:ea typeface="+mn-ea"/>
                <a:cs typeface="+mn-cs"/>
              </a:rPr>
              <a:t>observations plus spécifiques dans le domaine de l’aménagement du domicile ont été ajoutées de manière à informer sur les difficultés d’adaptations rencontrées (accès à la salle de bain, coussin confort pour le bain, soulève personne, ajout de repose pied sur une chaise roulante, changement de chaise de bain ou de douche, remise en fonctionnement d’un soulève personne avec rails au plafond, aménagement d’un espace « </a:t>
            </a:r>
            <a:r>
              <a:rPr lang="fr-FR" sz="1200" kern="1200" dirty="0" err="1" smtClean="0">
                <a:solidFill>
                  <a:schemeClr val="tx1"/>
                </a:solidFill>
                <a:latin typeface="+mn-lt"/>
                <a:ea typeface="+mn-ea"/>
                <a:cs typeface="+mn-cs"/>
              </a:rPr>
              <a:t>Snoezelen</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objectifs </a:t>
            </a:r>
            <a:r>
              <a:rPr lang="fr-FR" sz="1200" kern="1200" dirty="0" smtClean="0">
                <a:solidFill>
                  <a:schemeClr val="tx1"/>
                </a:solidFill>
                <a:latin typeface="+mn-lt"/>
                <a:ea typeface="+mn-ea"/>
                <a:cs typeface="+mn-cs"/>
              </a:rPr>
              <a:t>généraux travaillés lors de séances AVJ (repas, toilette). Les stratégies mis en place pour la marche, les mobilisations passives de type </a:t>
            </a:r>
            <a:r>
              <a:rPr lang="fr-FR" sz="1200" kern="1200" dirty="0" err="1" smtClean="0">
                <a:solidFill>
                  <a:schemeClr val="tx1"/>
                </a:solidFill>
                <a:latin typeface="+mn-lt"/>
                <a:ea typeface="+mn-ea"/>
                <a:cs typeface="+mn-cs"/>
              </a:rPr>
              <a:t>Bobath</a:t>
            </a:r>
            <a:r>
              <a:rPr lang="fr-FR" sz="1200" kern="1200" dirty="0" smtClean="0">
                <a:solidFill>
                  <a:schemeClr val="tx1"/>
                </a:solidFill>
                <a:latin typeface="+mn-lt"/>
                <a:ea typeface="+mn-ea"/>
                <a:cs typeface="+mn-cs"/>
              </a:rPr>
              <a:t>, le conseil de mise de corset, les techniques d’aide au transfert chaise roulante lit ont également été travaillés avec les jeunes.</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p>
          <a:p>
            <a:endParaRPr lang="fr-FR"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i="1" dirty="0" smtClean="0"/>
              <a:t>Découverte musicale </a:t>
            </a:r>
            <a:r>
              <a:rPr lang="fr-FR" i="1" dirty="0" smtClean="0"/>
              <a:t>: la personne est restée</a:t>
            </a:r>
            <a:r>
              <a:rPr lang="fr-FR" i="1" baseline="0" dirty="0" smtClean="0"/>
              <a:t> difficilement mobilisable du fait de tremblements et de l’hypertonie</a:t>
            </a:r>
          </a:p>
          <a:p>
            <a:r>
              <a:rPr lang="fr-FR" i="1" baseline="0" dirty="0" smtClean="0"/>
              <a:t>Comportement qui a changé car intervention d’un objet qu’elle aime (poupée)</a:t>
            </a:r>
          </a:p>
          <a:p>
            <a:r>
              <a:rPr lang="fr-FR" i="1" baseline="0" dirty="0" smtClean="0"/>
              <a:t>Ex de stimulation : placer objet sur la poupée pour la faire chanter. On a noté des sourires, un regard en direction du thérapeute</a:t>
            </a:r>
          </a:p>
          <a:p>
            <a:r>
              <a:rPr lang="fr-FR" i="1" baseline="0" dirty="0" smtClean="0"/>
              <a:t>Comportement qualifié d’habituel </a:t>
            </a:r>
          </a:p>
          <a:p>
            <a:endParaRPr lang="fr-FR" i="1" baseline="0" dirty="0" smtClean="0"/>
          </a:p>
          <a:p>
            <a:r>
              <a:rPr lang="fr-FR" b="1" i="1" dirty="0" smtClean="0"/>
              <a:t>Séance massages </a:t>
            </a:r>
            <a:r>
              <a:rPr lang="fr-FR" i="1" dirty="0" smtClean="0"/>
              <a:t>:</a:t>
            </a:r>
            <a:r>
              <a:rPr lang="fr-FR" i="1" baseline="0" dirty="0" smtClean="0"/>
              <a:t> l’enregistrement n’a pas fonctionné jusqu’au bout mais à la fin de la séance, la jeune s’est allongée et a fermé les yeux pendant l’application de la crème sur les pieds et mains de la jeune. Elle en a redemandé.</a:t>
            </a:r>
          </a:p>
          <a:p>
            <a:r>
              <a:rPr lang="fr-FR" baseline="0" dirty="0" smtClean="0"/>
              <a:t>Facteur </a:t>
            </a:r>
            <a:r>
              <a:rPr lang="fr-FR" baseline="0" dirty="0" err="1" smtClean="0"/>
              <a:t>influencant</a:t>
            </a:r>
            <a:r>
              <a:rPr lang="fr-FR" baseline="0" dirty="0" smtClean="0"/>
              <a:t> est le stress de la mise de l’appareil</a:t>
            </a:r>
          </a:p>
          <a:p>
            <a:endParaRPr lang="fr-FR" baseline="0" dirty="0" smtClean="0"/>
          </a:p>
          <a:p>
            <a:r>
              <a:rPr lang="fr-FR" b="1" i="1" baseline="0" dirty="0" smtClean="0"/>
              <a:t>Espace « cocon »</a:t>
            </a:r>
          </a:p>
          <a:p>
            <a:r>
              <a:rPr lang="fr-FR" b="0" i="1" baseline="0" dirty="0" smtClean="0"/>
              <a:t>Pendant une séance d’AVJ (déshabillage). Participation au déshabillage. Création de l’environnement autour. Et mise au lit avant la fin de la garde. </a:t>
            </a:r>
            <a:endParaRPr lang="fr-FR" b="0" i="1"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Deux cas particuliers se sont présentés. Aucune contre indication médicale n’a été émise.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Autorisation</a:t>
            </a:r>
            <a:r>
              <a:rPr lang="fr-FR" sz="1200" kern="1200" baseline="0" dirty="0" smtClean="0">
                <a:solidFill>
                  <a:schemeClr val="tx1"/>
                </a:solidFill>
                <a:latin typeface="+mn-lt"/>
                <a:ea typeface="+mn-ea"/>
                <a:cs typeface="+mn-cs"/>
              </a:rPr>
              <a:t> du médecin donc utilisation du </a:t>
            </a:r>
            <a:r>
              <a:rPr lang="fr-FR" sz="1200" kern="1200" baseline="0" dirty="0" err="1" smtClean="0">
                <a:solidFill>
                  <a:schemeClr val="tx1"/>
                </a:solidFill>
                <a:latin typeface="+mn-lt"/>
                <a:ea typeface="+mn-ea"/>
                <a:cs typeface="+mn-cs"/>
              </a:rPr>
              <a:t>cardio</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Nous nous sommes alors renseignés auprès de la firme où nous avions acheté notre outil de mesure. Nous réorientant vers le coté médical, c’est-à-dire le médecin référant du jeune, nous n’avons pas eu l’occasion de pouvoir le rencontrer au cours de notre pratique.</a:t>
            </a:r>
          </a:p>
          <a:p>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L’utilisation du </a:t>
            </a:r>
            <a:r>
              <a:rPr lang="fr-FR" sz="1200" kern="1200" dirty="0" err="1" smtClean="0">
                <a:solidFill>
                  <a:schemeClr val="tx1"/>
                </a:solidFill>
                <a:latin typeface="+mn-lt"/>
                <a:ea typeface="+mn-ea"/>
                <a:cs typeface="+mn-cs"/>
              </a:rPr>
              <a:t>cardiofréquencemètre</a:t>
            </a:r>
            <a:r>
              <a:rPr lang="fr-FR" sz="1200" kern="1200" dirty="0" smtClean="0">
                <a:solidFill>
                  <a:schemeClr val="tx1"/>
                </a:solidFill>
                <a:latin typeface="+mn-lt"/>
                <a:ea typeface="+mn-ea"/>
                <a:cs typeface="+mn-cs"/>
              </a:rPr>
              <a:t> a posé de nombreux problèmes. En effet, celui-ci n’a pas fonctionné sur toutes les personnes. Les fréquences radio ou TV ont crée des interférences sur l'appareil. De plus, l’inactivité fait que l’appareil ne fonctionne pas très bien. </a:t>
            </a:r>
          </a:p>
          <a:p>
            <a:endParaRPr lang="fr-FR" sz="1200" kern="1200" dirty="0" smtClean="0">
              <a:solidFill>
                <a:schemeClr val="tx1"/>
              </a:solidFill>
              <a:latin typeface="+mn-lt"/>
              <a:ea typeface="+mn-ea"/>
              <a:cs typeface="+mn-cs"/>
            </a:endParaRPr>
          </a:p>
          <a:p>
            <a:endParaRPr lang="fr-FR"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Sur l’ensemble des séances</a:t>
            </a:r>
            <a:r>
              <a:rPr lang="fr-FR" baseline="0" dirty="0" smtClean="0"/>
              <a:t> et sur 4 cas (1 est témoin). Son score est donc de 0.</a:t>
            </a:r>
          </a:p>
          <a:p>
            <a:endParaRPr lang="fr-FR" dirty="0" smtClean="0"/>
          </a:p>
          <a:p>
            <a:r>
              <a:rPr lang="fr-FR" dirty="0" smtClean="0"/>
              <a:t>Tonus</a:t>
            </a:r>
            <a:r>
              <a:rPr lang="fr-FR" baseline="0" dirty="0" smtClean="0"/>
              <a:t> </a:t>
            </a:r>
            <a:r>
              <a:rPr lang="fr-FR" baseline="0" dirty="0" err="1" smtClean="0"/>
              <a:t>moy</a:t>
            </a:r>
            <a:r>
              <a:rPr lang="fr-FR" baseline="0" dirty="0" smtClean="0"/>
              <a:t> en faisant la </a:t>
            </a:r>
            <a:r>
              <a:rPr lang="fr-FR" baseline="0" dirty="0" err="1" smtClean="0"/>
              <a:t>moy</a:t>
            </a:r>
            <a:r>
              <a:rPr lang="fr-FR" baseline="0" dirty="0" smtClean="0"/>
              <a:t> des scores aux membres droit et gauche</a:t>
            </a:r>
          </a:p>
          <a:p>
            <a:endParaRPr lang="fr-FR" baseline="0" dirty="0" smtClean="0"/>
          </a:p>
          <a:p>
            <a:r>
              <a:rPr lang="fr-FR" baseline="0" dirty="0" smtClean="0"/>
              <a:t>Score de 0 était sur la séance massage (moment où détente)</a:t>
            </a:r>
            <a:endParaRPr lang="fr-FR" dirty="0" smtClean="0"/>
          </a:p>
          <a:p>
            <a:endParaRPr lang="fr-FR" dirty="0" smtClean="0"/>
          </a:p>
          <a:p>
            <a:r>
              <a:rPr lang="fr-FR" baseline="0" dirty="0" smtClean="0"/>
              <a:t>On voit que le tonus musculaire de la pers </a:t>
            </a:r>
            <a:r>
              <a:rPr lang="fr-FR" baseline="0" dirty="0" err="1" smtClean="0"/>
              <a:t>polyhcp</a:t>
            </a:r>
            <a:r>
              <a:rPr lang="fr-FR" baseline="0" dirty="0" smtClean="0"/>
              <a:t> est élevé en début comme en fin de séance</a:t>
            </a:r>
          </a:p>
          <a:p>
            <a:r>
              <a:rPr lang="fr-FR" baseline="0" dirty="0" smtClean="0"/>
              <a:t>Entre 2 et 3 donc on se situe entre mobilisation facilitée et </a:t>
            </a:r>
            <a:r>
              <a:rPr lang="fr-FR" baseline="0" dirty="0" err="1" smtClean="0"/>
              <a:t>mvt</a:t>
            </a:r>
            <a:r>
              <a:rPr lang="fr-FR" baseline="0" dirty="0" smtClean="0"/>
              <a:t> passif difficile.</a:t>
            </a:r>
          </a:p>
          <a:p>
            <a:endParaRPr lang="fr-FR" baseline="0" dirty="0" smtClean="0"/>
          </a:p>
          <a:p>
            <a:r>
              <a:rPr lang="fr-FR" dirty="0" smtClean="0"/>
              <a:t>Tonus musculaire élevé (par rapport au cas témoin). </a:t>
            </a:r>
            <a:endParaRPr lang="fr-FR" baseline="0" dirty="0" smtClean="0"/>
          </a:p>
          <a:p>
            <a:endParaRPr lang="fr-FR" baseline="0" dirty="0" smtClean="0"/>
          </a:p>
          <a:p>
            <a:r>
              <a:rPr lang="fr-FR" baseline="0" dirty="0" smtClean="0"/>
              <a:t>Impact sur les manutentions car </a:t>
            </a:r>
            <a:r>
              <a:rPr lang="fr-FR" baseline="0" dirty="0" err="1" smtClean="0"/>
              <a:t>mvt</a:t>
            </a:r>
            <a:r>
              <a:rPr lang="fr-FR" baseline="0" dirty="0" smtClean="0"/>
              <a:t> passif est difficile. D’où l’intérêt de faire une mobilisation passive de l’ensemble de l’articulation avant de commencer une rééducation (AVJ repas).</a:t>
            </a:r>
            <a:endParaRPr lang="fr-FR"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(contraction des mots </a:t>
            </a:r>
            <a:r>
              <a:rPr lang="fr-FR" sz="1200" kern="1200" dirty="0" err="1" smtClean="0">
                <a:solidFill>
                  <a:schemeClr val="tx1"/>
                </a:solidFill>
                <a:latin typeface="+mn-lt"/>
                <a:ea typeface="+mn-ea"/>
                <a:cs typeface="+mn-cs"/>
              </a:rPr>
              <a:t>snuffelen</a:t>
            </a:r>
            <a:r>
              <a:rPr lang="fr-FR" sz="1200" kern="1200" dirty="0" smtClean="0">
                <a:solidFill>
                  <a:schemeClr val="tx1"/>
                </a:solidFill>
                <a:latin typeface="+mn-lt"/>
                <a:ea typeface="+mn-ea"/>
                <a:cs typeface="+mn-cs"/>
              </a:rPr>
              <a:t> = expérimenter, sentir, ressentir et </a:t>
            </a:r>
            <a:r>
              <a:rPr lang="fr-FR" sz="1200" kern="1200" dirty="0" err="1" smtClean="0">
                <a:solidFill>
                  <a:schemeClr val="tx1"/>
                </a:solidFill>
                <a:latin typeface="+mn-lt"/>
                <a:ea typeface="+mn-ea"/>
                <a:cs typeface="+mn-cs"/>
              </a:rPr>
              <a:t>doezelen</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 état de bien-être, de détente</a:t>
            </a:r>
            <a:r>
              <a:rPr lang="fr-FR" sz="1200" kern="1200" dirty="0" smtClean="0">
                <a:solidFill>
                  <a:schemeClr val="tx1"/>
                </a:solidFill>
                <a:latin typeface="+mn-lt"/>
                <a:ea typeface="+mn-ea"/>
                <a:cs typeface="+mn-cs"/>
              </a:rPr>
              <a:t>) crée vers les années 1970 aux Pays Bas par Jan </a:t>
            </a:r>
            <a:r>
              <a:rPr lang="fr-FR" sz="1200" kern="1200" dirty="0" err="1" smtClean="0">
                <a:solidFill>
                  <a:schemeClr val="tx1"/>
                </a:solidFill>
                <a:latin typeface="+mn-lt"/>
                <a:ea typeface="+mn-ea"/>
                <a:cs typeface="+mn-cs"/>
              </a:rPr>
              <a:t>Hulsegge</a:t>
            </a:r>
            <a:r>
              <a:rPr lang="fr-FR" sz="1200" kern="1200" dirty="0" smtClean="0">
                <a:solidFill>
                  <a:schemeClr val="tx1"/>
                </a:solidFill>
                <a:latin typeface="+mn-lt"/>
                <a:ea typeface="+mn-ea"/>
                <a:cs typeface="+mn-cs"/>
              </a:rPr>
              <a:t> et Ad </a:t>
            </a:r>
            <a:r>
              <a:rPr lang="fr-FR" sz="1200" kern="1200" dirty="0" err="1" smtClean="0">
                <a:solidFill>
                  <a:schemeClr val="tx1"/>
                </a:solidFill>
                <a:latin typeface="+mn-lt"/>
                <a:ea typeface="+mn-ea"/>
                <a:cs typeface="+mn-cs"/>
              </a:rPr>
              <a:t>Verheul</a:t>
            </a:r>
            <a:r>
              <a:rPr lang="fr-FR" sz="1200" kern="1200" dirty="0" smtClean="0">
                <a:solidFill>
                  <a:schemeClr val="tx1"/>
                </a:solidFill>
                <a:latin typeface="+mn-lt"/>
                <a:ea typeface="+mn-ea"/>
                <a:cs typeface="+mn-cs"/>
              </a:rPr>
              <a:t> à l'origine pour des personnes déficientes mentales. Actuellement, le concept est mondial</a:t>
            </a:r>
            <a:endParaRPr lang="fr-FR" dirty="0" smtClean="0"/>
          </a:p>
          <a:p>
            <a:r>
              <a:rPr lang="fr-FR" dirty="0" smtClean="0"/>
              <a:t>Ni rééducation, ni thérapie, c’est un état d'esprit privilégiant la qualité d'accompagnement en relativisant l'importance de la quête de résultats</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u="sng" dirty="0" smtClean="0"/>
              <a:t>Limites</a:t>
            </a:r>
            <a:endParaRPr lang="fr-FR" dirty="0" smtClean="0"/>
          </a:p>
          <a:p>
            <a:r>
              <a:rPr lang="fr-FR" dirty="0" smtClean="0"/>
              <a:t>Tendance des salles « </a:t>
            </a:r>
            <a:r>
              <a:rPr lang="fr-FR" dirty="0" err="1" smtClean="0"/>
              <a:t>snoezelen</a:t>
            </a:r>
            <a:r>
              <a:rPr lang="fr-FR" dirty="0" smtClean="0"/>
              <a:t> » à se transformer en salle de sieste au lieu de stimulations </a:t>
            </a:r>
            <a:r>
              <a:rPr lang="fr-FR" dirty="0" err="1" smtClean="0"/>
              <a:t>senso</a:t>
            </a:r>
            <a:endParaRPr lang="fr-FR" dirty="0" smtClean="0"/>
          </a:p>
          <a:p>
            <a:r>
              <a:rPr lang="fr-FR" dirty="0" smtClean="0"/>
              <a:t>Utopie du « </a:t>
            </a:r>
            <a:r>
              <a:rPr lang="fr-FR" dirty="0" err="1" smtClean="0"/>
              <a:t>snoezelen</a:t>
            </a:r>
            <a:r>
              <a:rPr lang="fr-FR" dirty="0" smtClean="0"/>
              <a:t> » à</a:t>
            </a:r>
            <a:r>
              <a:rPr lang="fr-FR" baseline="0" dirty="0" smtClean="0"/>
              <a:t> l’extérieur (promenade au parc ou tour dans la rue)</a:t>
            </a:r>
            <a:endParaRPr lang="fr-FR" dirty="0" smtClean="0"/>
          </a:p>
          <a:p>
            <a:r>
              <a:rPr lang="fr-FR" dirty="0" smtClean="0"/>
              <a:t>Attention, en pratique le « </a:t>
            </a:r>
            <a:r>
              <a:rPr lang="fr-FR" dirty="0" err="1" smtClean="0"/>
              <a:t>snoezelen</a:t>
            </a:r>
            <a:r>
              <a:rPr lang="fr-FR" dirty="0" smtClean="0"/>
              <a:t> » ne fixe pas d’objectifs thérapeutiques précis</a:t>
            </a:r>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Mesure</a:t>
            </a:r>
            <a:r>
              <a:rPr lang="fr-FR" baseline="0" dirty="0" smtClean="0"/>
              <a:t> des deux cotés car on ne peut pas déterminer la main dominante de la pers </a:t>
            </a:r>
            <a:r>
              <a:rPr lang="fr-FR" baseline="0" dirty="0" err="1" smtClean="0"/>
              <a:t>polyhcp</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 pensait que ca pouvait être la séance massage. Séance massage, il y a une séance où ca tombe à zéro. On peut dire que c’est la séance la plus relaxante car elle diminue considérablement la spasticité.</a:t>
            </a:r>
          </a:p>
          <a:p>
            <a:endParaRPr lang="fr-FR" baseline="0" dirty="0" smtClean="0"/>
          </a:p>
          <a:p>
            <a:endParaRPr lang="fr-FR" baseline="0" dirty="0" smtClean="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a:t>
            </a:r>
            <a:r>
              <a:rPr lang="fr-FR" baseline="0" dirty="0" smtClean="0"/>
              <a:t> ne confirme pas l’hypothèse 1 car pas assez de résultats du à un problème technique avec l’engin. Cependant, à investiguer puisqu’on trouve des résultats qui vont dans le sens de l’hypothèse.</a:t>
            </a:r>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Problèmes cardiaques</a:t>
            </a:r>
            <a:r>
              <a:rPr lang="fr-FR" baseline="0" dirty="0" smtClean="0"/>
              <a:t> pour deux personnes de l’étude</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Une des causes de la diminution forte</a:t>
            </a:r>
            <a:r>
              <a:rPr lang="fr-FR" baseline="0" dirty="0" smtClean="0"/>
              <a:t> de la FC</a:t>
            </a:r>
            <a:r>
              <a:rPr lang="fr-FR" dirty="0" smtClean="0"/>
              <a:t> pourrait </a:t>
            </a:r>
            <a:r>
              <a:rPr lang="fr-FR" dirty="0" err="1" smtClean="0"/>
              <a:t>etre</a:t>
            </a:r>
            <a:r>
              <a:rPr lang="fr-FR" dirty="0" smtClean="0"/>
              <a:t> la prise médicamenteuse</a:t>
            </a:r>
            <a:r>
              <a:rPr lang="fr-FR" baseline="0" dirty="0" smtClean="0"/>
              <a:t> par ex.</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Échelle d’</a:t>
            </a:r>
            <a:r>
              <a:rPr lang="fr-FR" sz="1200" b="1" kern="1200" dirty="0" err="1" smtClean="0">
                <a:solidFill>
                  <a:schemeClr val="tx1"/>
                </a:solidFill>
                <a:latin typeface="+mn-lt"/>
                <a:ea typeface="+mn-ea"/>
                <a:cs typeface="+mn-cs"/>
              </a:rPr>
              <a:t>ashworth</a:t>
            </a:r>
            <a:endParaRPr lang="fr-FR" sz="1200" b="1"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 fait de mobiliser passivement le membre supérieur convenait sur le terrain car aucun matériel n’est requis. </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Grille</a:t>
            </a:r>
            <a:r>
              <a:rPr lang="fr-FR" sz="1200" b="1" kern="1200" baseline="0" dirty="0" smtClean="0">
                <a:solidFill>
                  <a:schemeClr val="tx1"/>
                </a:solidFill>
                <a:latin typeface="+mn-lt"/>
                <a:ea typeface="+mn-ea"/>
                <a:cs typeface="+mn-cs"/>
              </a:rPr>
              <a:t> d’</a:t>
            </a:r>
            <a:r>
              <a:rPr lang="fr-FR" sz="1200" b="1" kern="1200" baseline="0" dirty="0" err="1" smtClean="0">
                <a:solidFill>
                  <a:schemeClr val="tx1"/>
                </a:solidFill>
                <a:latin typeface="+mn-lt"/>
                <a:ea typeface="+mn-ea"/>
                <a:cs typeface="+mn-cs"/>
              </a:rPr>
              <a:t>obs</a:t>
            </a:r>
            <a:endParaRPr lang="fr-FR" sz="1200" b="1" kern="1200" dirty="0" smtClean="0">
              <a:solidFill>
                <a:schemeClr val="tx1"/>
              </a:solidFill>
              <a:latin typeface="+mn-lt"/>
              <a:ea typeface="+mn-ea"/>
              <a:cs typeface="+mn-cs"/>
            </a:endParaRPr>
          </a:p>
          <a:p>
            <a:r>
              <a:rPr lang="fr-FR" dirty="0" smtClean="0"/>
              <a:t>courte et facile d’utilisation car elle fait une page et il suffit de surligner les mots qui correspondent.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24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Une manière de travailler</a:t>
            </a:r>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la qualité de vie regroupe trois dimensions essentielles : le plaisir, la sphère cognitive et le concept de vie. Ces trois dimensions ont été nommées les sens. Et si les trois sens sont réunis ensemble, la vie de l’individu est de meilleure qualité.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qualité de vie peut être séparée en deux aspects importants qui sont la qualité de vie subjective et objective.</a:t>
            </a:r>
          </a:p>
          <a:p>
            <a:r>
              <a:rPr lang="fr-FR" sz="1200" kern="1200" dirty="0" smtClean="0">
                <a:solidFill>
                  <a:schemeClr val="tx1"/>
                </a:solidFill>
                <a:latin typeface="+mn-lt"/>
                <a:ea typeface="+mn-ea"/>
                <a:cs typeface="+mn-cs"/>
              </a:rPr>
              <a:t>La qualité de vie regroupe deux notions importantes qui se complètent ; le moral et le fait de posséder quelque chose de matériel. </a:t>
            </a:r>
            <a:r>
              <a:rPr lang="fr-FR" sz="1200" b="1" kern="1200" dirty="0" smtClean="0">
                <a:solidFill>
                  <a:schemeClr val="tx1"/>
                </a:solidFill>
                <a:latin typeface="+mn-lt"/>
                <a:ea typeface="+mn-ea"/>
                <a:cs typeface="+mn-cs"/>
              </a:rPr>
              <a:t>Nous pouvons alors dire dans ces conditions que l’individu qui ne regroupe pas ces deux notions n’aura pas une qualité de vie satisfaisante.</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Cependant, nous pouvons nuancer nos propos en ajoutant que la culture et la personnalité de l’individu sont des éléments à prendre en compte dans la définition d’une bonne qualité de vie.</a:t>
            </a:r>
          </a:p>
          <a:p>
            <a:endParaRPr lang="fr-FR"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FR" sz="1200" kern="1200" dirty="0" smtClean="0">
                <a:solidFill>
                  <a:schemeClr val="tx1"/>
                </a:solidFill>
                <a:latin typeface="+mn-lt"/>
                <a:ea typeface="+mn-ea"/>
                <a:cs typeface="+mn-cs"/>
              </a:rPr>
              <a:t>Le bien-être physique s’inscrit dans le domaine de la santé. Il peut être défini selon les philosophes épicuriens comme étant </a:t>
            </a:r>
            <a:r>
              <a:rPr lang="fr-FR" sz="1200" i="1" kern="1200" dirty="0" smtClean="0">
                <a:solidFill>
                  <a:schemeClr val="tx1"/>
                </a:solidFill>
                <a:latin typeface="+mn-lt"/>
                <a:ea typeface="+mn-ea"/>
                <a:cs typeface="+mn-cs"/>
              </a:rPr>
              <a:t>« tout processus permettant d’éviter la maladie »</a:t>
            </a:r>
            <a:r>
              <a:rPr lang="fr-FR" sz="1200" kern="1200" dirty="0" smtClean="0">
                <a:solidFill>
                  <a:schemeClr val="tx1"/>
                </a:solidFill>
                <a:latin typeface="+mn-lt"/>
                <a:ea typeface="+mn-ea"/>
                <a:cs typeface="+mn-cs"/>
              </a:rPr>
              <a:t>. Les sens et les affections (autrement dit les douleurs et les plaisirs) sont détachés du savoir. </a:t>
            </a:r>
          </a:p>
          <a:p>
            <a:r>
              <a:rPr lang="fr-FR" sz="1200" kern="1200" dirty="0" smtClean="0">
                <a:solidFill>
                  <a:schemeClr val="tx1"/>
                </a:solidFill>
                <a:latin typeface="+mn-lt"/>
                <a:ea typeface="+mn-ea"/>
                <a:cs typeface="+mn-cs"/>
              </a:rPr>
              <a:t>Les sensations et affections résident dans l’âme et s'expriment par le corps. Nous distinguons deux moments dans le bien-être physique :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le repos par l'absence de la douleur, et</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le mouvement par la joie et le bien-être. </a:t>
            </a:r>
          </a:p>
          <a:p>
            <a:r>
              <a:rPr lang="fr-FR" sz="1200" kern="1200" dirty="0" smtClean="0">
                <a:solidFill>
                  <a:schemeClr val="tx1"/>
                </a:solidFill>
                <a:latin typeface="+mn-lt"/>
                <a:ea typeface="+mn-ea"/>
                <a:cs typeface="+mn-cs"/>
              </a:rPr>
              <a:t> </a:t>
            </a:r>
          </a:p>
          <a:p>
            <a:pPr lvl="0"/>
            <a:r>
              <a:rPr lang="fr-FR" sz="1200" kern="1200" dirty="0" smtClean="0">
                <a:solidFill>
                  <a:schemeClr val="tx1"/>
                </a:solidFill>
                <a:latin typeface="+mn-lt"/>
                <a:ea typeface="+mn-ea"/>
                <a:cs typeface="+mn-cs"/>
              </a:rPr>
              <a:t>La notion de bien-être physique s’apparente au terme de « </a:t>
            </a:r>
            <a:r>
              <a:rPr lang="fr-FR" sz="1200" kern="1200" dirty="0" err="1" smtClean="0">
                <a:solidFill>
                  <a:schemeClr val="tx1"/>
                </a:solidFill>
                <a:latin typeface="+mn-lt"/>
                <a:ea typeface="+mn-ea"/>
                <a:cs typeface="+mn-cs"/>
              </a:rPr>
              <a:t>doezelen</a:t>
            </a:r>
            <a:r>
              <a:rPr lang="fr-FR" sz="1200" kern="1200" dirty="0" smtClean="0">
                <a:solidFill>
                  <a:schemeClr val="tx1"/>
                </a:solidFill>
                <a:latin typeface="+mn-lt"/>
                <a:ea typeface="+mn-ea"/>
                <a:cs typeface="+mn-cs"/>
              </a:rPr>
              <a:t> ».</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permet une sécurité maximale, une rencontre avec l’autre et une communication verbale ou non verbale. </a:t>
            </a:r>
            <a:endParaRPr lang="fr-FR"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dirty="0" smtClean="0">
                <a:solidFill>
                  <a:srgbClr val="FF0000"/>
                </a:solidFill>
              </a:rPr>
              <a:t>Un rythme</a:t>
            </a:r>
            <a:r>
              <a:rPr lang="fr-FR" i="1" baseline="0" dirty="0" smtClean="0">
                <a:solidFill>
                  <a:srgbClr val="FF0000"/>
                </a:solidFill>
              </a:rPr>
              <a:t> cardiaque au repos qui est bas témoigne d’un meilleur état de santé qu’une FC élevée. Risque de mortalité plus élevé</a:t>
            </a:r>
            <a:endParaRPr lang="fr-FR" i="1" dirty="0" smtClean="0">
              <a:solidFill>
                <a:srgbClr val="FF0000"/>
              </a:solidFill>
            </a:endParaRPr>
          </a:p>
          <a:p>
            <a:endParaRPr lang="fr-FR" i="1" dirty="0" smtClean="0">
              <a:solidFill>
                <a:srgbClr val="FF0000"/>
              </a:solidFill>
            </a:endParaRPr>
          </a:p>
          <a:p>
            <a:r>
              <a:rPr lang="fr-FR" i="1" dirty="0" smtClean="0">
                <a:solidFill>
                  <a:srgbClr val="FF0000"/>
                </a:solidFill>
              </a:rPr>
              <a:t>Une étude britannique a démontré que le rythme cardiaque des personnes auxquelles on fait une heure de réflexologie (des massages des mains et des pieds) hebdomadaire diminue de 8 </a:t>
            </a:r>
            <a:r>
              <a:rPr lang="fr-FR" i="1" dirty="0" err="1" smtClean="0">
                <a:solidFill>
                  <a:srgbClr val="FF0000"/>
                </a:solidFill>
              </a:rPr>
              <a:t>bpm</a:t>
            </a:r>
            <a:r>
              <a:rPr lang="fr-FR" i="1" dirty="0" smtClean="0">
                <a:solidFill>
                  <a:srgbClr val="FF0000"/>
                </a:solidFill>
              </a:rPr>
              <a:t> par rapport au rythme qu’elles auraient normalement.</a:t>
            </a:r>
          </a:p>
          <a:p>
            <a:endParaRPr lang="fr-FR" i="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solidFill>
                  <a:srgbClr val="FF0000"/>
                </a:solidFill>
              </a:rPr>
              <a:t>certains facteurs psychologiques positifs (l'optimisme, la satisfaction et bonheur)très précis sont associés à une diminution du risque de maladies cardiovasculaires, indépendamment des facteurs de risque connus comme le tabagisme, la consommation d'alcool, l'activité physique, le mode alimentaire ou d'autres facteurs biologiques. </a:t>
            </a:r>
            <a:endParaRPr lang="fr-FR" sz="1200" i="1" kern="1200" dirty="0" smtClean="0">
              <a:solidFill>
                <a:srgbClr val="FF0000"/>
              </a:solidFill>
              <a:latin typeface="+mn-lt"/>
              <a:ea typeface="+mn-ea"/>
              <a:cs typeface="+mn-cs"/>
            </a:endParaRPr>
          </a:p>
          <a:p>
            <a:endParaRPr lang="fr-FR" dirty="0" smtClean="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Def</a:t>
            </a:r>
            <a:r>
              <a:rPr lang="fr-FR" dirty="0" smtClean="0"/>
              <a:t> </a:t>
            </a:r>
            <a:r>
              <a:rPr lang="fr-FR" dirty="0" err="1" smtClean="0"/>
              <a:t>polyhandicap</a:t>
            </a:r>
            <a:r>
              <a:rPr lang="fr-F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latin typeface="+mn-lt"/>
                <a:ea typeface="+mn-ea"/>
                <a:cs typeface="+mn-cs"/>
              </a:rPr>
              <a:t>handicap grave à expressions multiples avec déficience motrice et déficience mentale sévère ou profonde  du à une</a:t>
            </a:r>
            <a:r>
              <a:rPr lang="fr-FR" sz="1200" i="0" kern="1200" baseline="0" dirty="0" smtClean="0">
                <a:solidFill>
                  <a:schemeClr val="tx1"/>
                </a:solidFill>
                <a:latin typeface="+mn-lt"/>
                <a:ea typeface="+mn-ea"/>
                <a:cs typeface="+mn-cs"/>
              </a:rPr>
              <a:t> atteinte cérébrale multifocale survenue lors du développement du cerveau. Implique réduction </a:t>
            </a:r>
            <a:r>
              <a:rPr lang="fr-FR" sz="1200" i="0" kern="1200" baseline="0" dirty="0" err="1" smtClean="0">
                <a:solidFill>
                  <a:schemeClr val="tx1"/>
                </a:solidFill>
                <a:latin typeface="+mn-lt"/>
                <a:ea typeface="+mn-ea"/>
                <a:cs typeface="+mn-cs"/>
              </a:rPr>
              <a:t>extreme</a:t>
            </a:r>
            <a:r>
              <a:rPr lang="fr-FR" sz="1200" i="0" kern="1200" baseline="0" dirty="0" smtClean="0">
                <a:solidFill>
                  <a:schemeClr val="tx1"/>
                </a:solidFill>
                <a:latin typeface="+mn-lt"/>
                <a:ea typeface="+mn-ea"/>
                <a:cs typeface="+mn-cs"/>
              </a:rPr>
              <a:t> des autonomies</a:t>
            </a:r>
            <a:endParaRPr lang="fr-FR"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(ont déjà bénéficié de séances de stimulations sensorielles avant le début du projet)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Public</a:t>
            </a:r>
            <a:r>
              <a:rPr lang="fr-FR" baseline="0" dirty="0" smtClean="0"/>
              <a:t> à domicile qui n’ont pas de stimulations car elles vivent en famille et sont non scolarisés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Une des personne est considérée comme pers témoin car elle n’est pas spastique</a:t>
            </a:r>
            <a:endParaRPr lang="fr-BE" dirty="0" smtClean="0"/>
          </a:p>
          <a:p>
            <a:endParaRPr lang="fr-FR"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dirty="0" smtClean="0"/>
              <a:t>Troubles </a:t>
            </a:r>
            <a:r>
              <a:rPr lang="fr-FR" i="1" dirty="0" err="1" smtClean="0"/>
              <a:t>cardiovascu</a:t>
            </a:r>
            <a:r>
              <a:rPr lang="fr-FR" i="1" dirty="0" smtClean="0"/>
              <a:t> :</a:t>
            </a:r>
          </a:p>
          <a:p>
            <a:r>
              <a:rPr lang="fr-FR" i="1" dirty="0" smtClean="0"/>
              <a:t>-fréquence cardiaque</a:t>
            </a:r>
          </a:p>
          <a:p>
            <a:endParaRPr lang="fr-FR" i="1" dirty="0" smtClean="0"/>
          </a:p>
          <a:p>
            <a:r>
              <a:rPr lang="fr-FR" i="1" dirty="0" smtClean="0"/>
              <a:t>Crise</a:t>
            </a:r>
            <a:r>
              <a:rPr lang="fr-FR" i="1" baseline="0" dirty="0" smtClean="0"/>
              <a:t> d’épilepsie :</a:t>
            </a:r>
          </a:p>
          <a:p>
            <a:r>
              <a:rPr lang="fr-FR" i="1" baseline="0" dirty="0" smtClean="0"/>
              <a:t>-petit mal</a:t>
            </a:r>
          </a:p>
          <a:p>
            <a:r>
              <a:rPr lang="fr-FR" i="1" baseline="0" dirty="0" smtClean="0"/>
              <a:t>-grand mal</a:t>
            </a:r>
            <a:endParaRPr lang="fr-FR" i="1" dirty="0"/>
          </a:p>
        </p:txBody>
      </p:sp>
      <p:sp>
        <p:nvSpPr>
          <p:cNvPr id="4" name="Espace réservé de l'en-tête 3"/>
          <p:cNvSpPr>
            <a:spLocks noGrp="1"/>
          </p:cNvSpPr>
          <p:nvPr>
            <p:ph type="hdr" sz="quarter" idx="10"/>
          </p:nvPr>
        </p:nvSpPr>
        <p:spPr/>
        <p:txBody>
          <a:bodyPr/>
          <a:lstStyle/>
          <a:p>
            <a:r>
              <a:rPr lang="fr-FR" smtClean="0"/>
              <a:t>TFE Evaluation du bien-être physique chez jeunes polyhandicapés ROUILLE Juliette 3E 2012</a:t>
            </a:r>
            <a:endParaRPr lang="fr-FR"/>
          </a:p>
        </p:txBody>
      </p:sp>
      <p:sp>
        <p:nvSpPr>
          <p:cNvPr id="5" name="Espace réservé du numéro de diapositive 4"/>
          <p:cNvSpPr>
            <a:spLocks noGrp="1"/>
          </p:cNvSpPr>
          <p:nvPr>
            <p:ph type="sldNum" sz="quarter" idx="11"/>
          </p:nvPr>
        </p:nvSpPr>
        <p:spPr/>
        <p:txBody>
          <a:bodyPr/>
          <a:lstStyle/>
          <a:p>
            <a:fld id="{B8AAF1B9-2A4D-4985-B65B-2E403C9E74BC}"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6F713ABD-EC2D-4285-B8D3-C9AAFB14B058}" type="datetime1">
              <a:rPr lang="fr-FR" smtClean="0"/>
              <a:pPr/>
              <a:t>21/06/2012</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fr-FR" smtClean="0"/>
              <a:t>TFE Evaluation du bien-être physique chez jeunes polyhandicapés ROUILLE Juliette 3E 2012</a:t>
            </a:r>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33CBFF26-04F6-4872-93BD-A5406A77B91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F776B06-1522-45E6-ACE0-5F484D2551F5}" type="datetime1">
              <a:rPr lang="fr-FR" smtClean="0"/>
              <a:pPr/>
              <a:t>21/06/2012</a:t>
            </a:fld>
            <a:endParaRPr lang="fr-FR"/>
          </a:p>
        </p:txBody>
      </p:sp>
      <p:sp>
        <p:nvSpPr>
          <p:cNvPr id="5" name="Espace réservé du pied de page 4"/>
          <p:cNvSpPr>
            <a:spLocks noGrp="1"/>
          </p:cNvSpPr>
          <p:nvPr>
            <p:ph type="ftr" sz="quarter" idx="11"/>
          </p:nvPr>
        </p:nvSpPr>
        <p:spPr/>
        <p:txBody>
          <a:bodyPr/>
          <a:lstStyle/>
          <a:p>
            <a:r>
              <a:rPr lang="fr-FR" smtClean="0"/>
              <a:t>TFE Evaluation du bien-être physique chez jeunes polyhandicapés ROUILLE Juliette 3E 2012</a:t>
            </a:r>
            <a:endParaRPr lang="fr-FR"/>
          </a:p>
        </p:txBody>
      </p:sp>
      <p:sp>
        <p:nvSpPr>
          <p:cNvPr id="6" name="Espace réservé du numéro de diapositive 5"/>
          <p:cNvSpPr>
            <a:spLocks noGrp="1"/>
          </p:cNvSpPr>
          <p:nvPr>
            <p:ph type="sldNum" sz="quarter" idx="12"/>
          </p:nvPr>
        </p:nvSpPr>
        <p:spPr/>
        <p:txBody>
          <a:bodyPr/>
          <a:lstStyle/>
          <a:p>
            <a:fld id="{33CBFF26-04F6-4872-93BD-A5406A77B917}" type="slidenum">
              <a:rPr lang="fr-FR" smtClean="0"/>
              <a:pPr/>
              <a:t>‹N°›</a:t>
            </a:fld>
            <a:endParaRPr lang="fr-FR"/>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A5F6CF-6884-4469-9B50-5A5CB837EF75}" type="datetime1">
              <a:rPr lang="fr-FR" smtClean="0"/>
              <a:pPr/>
              <a:t>21/06/2012</a:t>
            </a:fld>
            <a:endParaRPr lang="fr-FR"/>
          </a:p>
        </p:txBody>
      </p:sp>
      <p:sp>
        <p:nvSpPr>
          <p:cNvPr id="5" name="Espace réservé du pied de page 4"/>
          <p:cNvSpPr>
            <a:spLocks noGrp="1"/>
          </p:cNvSpPr>
          <p:nvPr>
            <p:ph type="ftr" sz="quarter" idx="11"/>
          </p:nvPr>
        </p:nvSpPr>
        <p:spPr/>
        <p:txBody>
          <a:bodyPr/>
          <a:lstStyle/>
          <a:p>
            <a:r>
              <a:rPr lang="fr-FR" smtClean="0"/>
              <a:t>TFE Evaluation du bien-être physique chez jeunes polyhandicapés ROUILLE Juliette 3E 2012</a:t>
            </a:r>
            <a:endParaRPr lang="fr-FR"/>
          </a:p>
        </p:txBody>
      </p:sp>
      <p:sp>
        <p:nvSpPr>
          <p:cNvPr id="6" name="Espace réservé du numéro de diapositive 5"/>
          <p:cNvSpPr>
            <a:spLocks noGrp="1"/>
          </p:cNvSpPr>
          <p:nvPr>
            <p:ph type="sldNum" sz="quarter" idx="12"/>
          </p:nvPr>
        </p:nvSpPr>
        <p:spPr/>
        <p:txBody>
          <a:bodyPr/>
          <a:lstStyle/>
          <a:p>
            <a:fld id="{33CBFF26-04F6-4872-93BD-A5406A77B917}" type="slidenum">
              <a:rPr lang="fr-FR" smtClean="0"/>
              <a:pPr/>
              <a:t>‹N°›</a:t>
            </a:fld>
            <a:endParaRPr lang="fr-FR"/>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A1CEAD9-8E97-448A-8B4F-539881DC31CD}" type="datetime1">
              <a:rPr lang="fr-FR" smtClean="0"/>
              <a:pPr/>
              <a:t>21/06/2012</a:t>
            </a:fld>
            <a:endParaRPr lang="fr-FR"/>
          </a:p>
        </p:txBody>
      </p:sp>
      <p:sp>
        <p:nvSpPr>
          <p:cNvPr id="9" name="Espace réservé du numéro de diapositive 8"/>
          <p:cNvSpPr>
            <a:spLocks noGrp="1"/>
          </p:cNvSpPr>
          <p:nvPr>
            <p:ph type="sldNum" sz="quarter" idx="15"/>
          </p:nvPr>
        </p:nvSpPr>
        <p:spPr/>
        <p:txBody>
          <a:bodyPr rtlCol="0"/>
          <a:lstStyle/>
          <a:p>
            <a:fld id="{33CBFF26-04F6-4872-93BD-A5406A77B917}" type="slidenum">
              <a:rPr lang="fr-FR" smtClean="0"/>
              <a:pPr/>
              <a:t>‹N°›</a:t>
            </a:fld>
            <a:endParaRPr lang="fr-FR"/>
          </a:p>
        </p:txBody>
      </p:sp>
      <p:sp>
        <p:nvSpPr>
          <p:cNvPr id="10" name="Espace réservé du pied de page 9"/>
          <p:cNvSpPr>
            <a:spLocks noGrp="1"/>
          </p:cNvSpPr>
          <p:nvPr>
            <p:ph type="ftr" sz="quarter" idx="16"/>
          </p:nvPr>
        </p:nvSpPr>
        <p:spPr/>
        <p:txBody>
          <a:bodyPr rtlCol="0"/>
          <a:lstStyle/>
          <a:p>
            <a:r>
              <a:rPr lang="fr-FR" smtClean="0"/>
              <a:t>TFE Evaluation du bien-être physique chez jeunes polyhandicapés ROUILLE Juliette 3E 2012</a:t>
            </a:r>
            <a:endParaRPr lang="fr-FR"/>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3DB408EE-464F-483B-A1D9-C3C562872013}" type="datetime1">
              <a:rPr lang="fr-FR" smtClean="0"/>
              <a:pPr/>
              <a:t>21/06/2012</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fr-FR" smtClean="0"/>
              <a:t>TFE Evaluation du bien-être physique chez jeunes polyhandicapés ROUILLE Juliette 3E 2012</a:t>
            </a:r>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33CBFF26-04F6-4872-93BD-A5406A77B91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3F250A32-C93B-46AB-B6E4-4DF4D328311B}" type="datetime1">
              <a:rPr lang="fr-FR" smtClean="0"/>
              <a:pPr/>
              <a:t>21/06/2012</a:t>
            </a:fld>
            <a:endParaRPr lang="fr-FR"/>
          </a:p>
        </p:txBody>
      </p:sp>
      <p:sp>
        <p:nvSpPr>
          <p:cNvPr id="6" name="Espace réservé du pied de page 5"/>
          <p:cNvSpPr>
            <a:spLocks noGrp="1"/>
          </p:cNvSpPr>
          <p:nvPr>
            <p:ph type="ftr" sz="quarter" idx="11"/>
          </p:nvPr>
        </p:nvSpPr>
        <p:spPr/>
        <p:txBody>
          <a:bodyPr/>
          <a:lstStyle/>
          <a:p>
            <a:r>
              <a:rPr lang="fr-FR" smtClean="0"/>
              <a:t>TFE Evaluation du bien-être physique chez jeunes polyhandicapés ROUILLE Juliette 3E 2012</a:t>
            </a:r>
            <a:endParaRPr lang="fr-FR"/>
          </a:p>
        </p:txBody>
      </p:sp>
      <p:sp>
        <p:nvSpPr>
          <p:cNvPr id="7" name="Espace réservé du numéro de diapositive 6"/>
          <p:cNvSpPr>
            <a:spLocks noGrp="1"/>
          </p:cNvSpPr>
          <p:nvPr>
            <p:ph type="sldNum" sz="quarter" idx="12"/>
          </p:nvPr>
        </p:nvSpPr>
        <p:spPr/>
        <p:txBody>
          <a:bodyPr/>
          <a:lstStyle/>
          <a:p>
            <a:fld id="{33CBFF26-04F6-4872-93BD-A5406A77B917}"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520DF18-5831-475F-A069-AF9BD9774A60}" type="datetime1">
              <a:rPr lang="fr-FR" smtClean="0"/>
              <a:pPr/>
              <a:t>21/06/2012</a:t>
            </a:fld>
            <a:endParaRPr lang="fr-FR"/>
          </a:p>
        </p:txBody>
      </p:sp>
      <p:sp>
        <p:nvSpPr>
          <p:cNvPr id="8" name="Espace réservé du pied de page 7"/>
          <p:cNvSpPr>
            <a:spLocks noGrp="1"/>
          </p:cNvSpPr>
          <p:nvPr>
            <p:ph type="ftr" sz="quarter" idx="11"/>
          </p:nvPr>
        </p:nvSpPr>
        <p:spPr/>
        <p:txBody>
          <a:bodyPr/>
          <a:lstStyle/>
          <a:p>
            <a:r>
              <a:rPr lang="fr-FR" smtClean="0"/>
              <a:t>TFE Evaluation du bien-être physique chez jeunes polyhandicapés ROUILLE Juliette 3E 2012</a:t>
            </a:r>
            <a:endParaRPr lang="fr-FR"/>
          </a:p>
        </p:txBody>
      </p:sp>
      <p:sp>
        <p:nvSpPr>
          <p:cNvPr id="9" name="Espace réservé du numéro de diapositive 8"/>
          <p:cNvSpPr>
            <a:spLocks noGrp="1"/>
          </p:cNvSpPr>
          <p:nvPr>
            <p:ph type="sldNum" sz="quarter" idx="12"/>
          </p:nvPr>
        </p:nvSpPr>
        <p:spPr/>
        <p:txBody>
          <a:bodyPr/>
          <a:lstStyle/>
          <a:p>
            <a:fld id="{33CBFF26-04F6-4872-93BD-A5406A77B917}"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B31EBA18-0FF0-4996-8A0C-550A35B993DB}" type="datetime1">
              <a:rPr lang="fr-FR" smtClean="0"/>
              <a:pPr/>
              <a:t>21/06/2012</a:t>
            </a:fld>
            <a:endParaRPr lang="fr-FR"/>
          </a:p>
        </p:txBody>
      </p:sp>
      <p:sp>
        <p:nvSpPr>
          <p:cNvPr id="7" name="Espace réservé du numéro de diapositive 6"/>
          <p:cNvSpPr>
            <a:spLocks noGrp="1"/>
          </p:cNvSpPr>
          <p:nvPr>
            <p:ph type="sldNum" sz="quarter" idx="11"/>
          </p:nvPr>
        </p:nvSpPr>
        <p:spPr/>
        <p:txBody>
          <a:bodyPr rtlCol="0"/>
          <a:lstStyle/>
          <a:p>
            <a:fld id="{33CBFF26-04F6-4872-93BD-A5406A77B917}" type="slidenum">
              <a:rPr lang="fr-FR" smtClean="0"/>
              <a:pPr/>
              <a:t>‹N°›</a:t>
            </a:fld>
            <a:endParaRPr lang="fr-FR"/>
          </a:p>
        </p:txBody>
      </p:sp>
      <p:sp>
        <p:nvSpPr>
          <p:cNvPr id="8" name="Espace réservé du pied de page 7"/>
          <p:cNvSpPr>
            <a:spLocks noGrp="1"/>
          </p:cNvSpPr>
          <p:nvPr>
            <p:ph type="ftr" sz="quarter" idx="12"/>
          </p:nvPr>
        </p:nvSpPr>
        <p:spPr/>
        <p:txBody>
          <a:bodyPr rtlCol="0"/>
          <a:lstStyle/>
          <a:p>
            <a:r>
              <a:rPr lang="fr-FR" smtClean="0"/>
              <a:t>TFE Evaluation du bien-être physique chez jeunes polyhandicapés ROUILLE Juliette 3E 2012</a:t>
            </a:r>
            <a:endParaRPr lang="fr-FR"/>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0D9AF9-151C-40A1-99BA-C637BA126F27}" type="datetime1">
              <a:rPr lang="fr-FR" smtClean="0"/>
              <a:pPr/>
              <a:t>21/06/2012</a:t>
            </a:fld>
            <a:endParaRPr lang="fr-FR"/>
          </a:p>
        </p:txBody>
      </p:sp>
      <p:sp>
        <p:nvSpPr>
          <p:cNvPr id="3" name="Espace réservé du pied de page 2"/>
          <p:cNvSpPr>
            <a:spLocks noGrp="1"/>
          </p:cNvSpPr>
          <p:nvPr>
            <p:ph type="ftr" sz="quarter" idx="11"/>
          </p:nvPr>
        </p:nvSpPr>
        <p:spPr/>
        <p:txBody>
          <a:bodyPr/>
          <a:lstStyle/>
          <a:p>
            <a:r>
              <a:rPr lang="fr-FR" smtClean="0"/>
              <a:t>TFE Evaluation du bien-être physique chez jeunes polyhandicapés ROUILLE Juliette 3E 2012</a:t>
            </a:r>
            <a:endParaRPr lang="fr-FR"/>
          </a:p>
        </p:txBody>
      </p:sp>
      <p:sp>
        <p:nvSpPr>
          <p:cNvPr id="4" name="Espace réservé du numéro de diapositive 3"/>
          <p:cNvSpPr>
            <a:spLocks noGrp="1"/>
          </p:cNvSpPr>
          <p:nvPr>
            <p:ph type="sldNum" sz="quarter" idx="12"/>
          </p:nvPr>
        </p:nvSpPr>
        <p:spPr/>
        <p:txBody>
          <a:bodyPr/>
          <a:lstStyle/>
          <a:p>
            <a:fld id="{33CBFF26-04F6-4872-93BD-A5406A77B917}" type="slidenum">
              <a:rPr lang="fr-FR" smtClean="0"/>
              <a:pPr/>
              <a:t>‹N°›</a:t>
            </a:fld>
            <a:endParaRPr lang="fr-FR"/>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8F66A9A4-AC55-499D-B67E-6230E3C5292F}" type="datetime1">
              <a:rPr lang="fr-FR" smtClean="0"/>
              <a:pPr/>
              <a:t>21/06/2012</a:t>
            </a:fld>
            <a:endParaRPr lang="fr-FR"/>
          </a:p>
        </p:txBody>
      </p:sp>
      <p:sp>
        <p:nvSpPr>
          <p:cNvPr id="22" name="Espace réservé du numéro de diapositive 21"/>
          <p:cNvSpPr>
            <a:spLocks noGrp="1"/>
          </p:cNvSpPr>
          <p:nvPr>
            <p:ph type="sldNum" sz="quarter" idx="15"/>
          </p:nvPr>
        </p:nvSpPr>
        <p:spPr/>
        <p:txBody>
          <a:bodyPr rtlCol="0"/>
          <a:lstStyle/>
          <a:p>
            <a:fld id="{33CBFF26-04F6-4872-93BD-A5406A77B917}"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r>
              <a:rPr lang="fr-FR" smtClean="0"/>
              <a:t>TFE Evaluation du bien-être physique chez jeunes polyhandicapés ROUILLE Juliette 3E 2012</a:t>
            </a:r>
            <a:endParaRPr lang="fr-FR"/>
          </a:p>
        </p:txBody>
      </p:sp>
    </p:spTree>
  </p:cSld>
  <p:clrMapOvr>
    <a:overrideClrMapping bg1="lt1" tx1="dk1" bg2="lt2" tx2="dk2" accent1="accent1" accent2="accent2" accent3="accent3" accent4="accent4" accent5="accent5" accent6="accent6" hlink="hlink" folHlink="folHlink"/>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535991C4-6D3B-408C-A4A3-90D71C0D71CC}" type="datetime1">
              <a:rPr lang="fr-FR" smtClean="0"/>
              <a:pPr/>
              <a:t>21/06/2012</a:t>
            </a:fld>
            <a:endParaRPr lang="fr-FR"/>
          </a:p>
        </p:txBody>
      </p:sp>
      <p:sp>
        <p:nvSpPr>
          <p:cNvPr id="18" name="Espace réservé du numéro de diapositive 17"/>
          <p:cNvSpPr>
            <a:spLocks noGrp="1"/>
          </p:cNvSpPr>
          <p:nvPr>
            <p:ph type="sldNum" sz="quarter" idx="11"/>
          </p:nvPr>
        </p:nvSpPr>
        <p:spPr/>
        <p:txBody>
          <a:bodyPr rtlCol="0"/>
          <a:lstStyle/>
          <a:p>
            <a:fld id="{33CBFF26-04F6-4872-93BD-A5406A77B917}"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r>
              <a:rPr lang="fr-FR" smtClean="0"/>
              <a:t>TFE Evaluation du bien-être physique chez jeunes polyhandicapés ROUILLE Juliette 3E 2012</a:t>
            </a:r>
            <a:endParaRPr lang="fr-F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F1A40F-A0E7-43E2-8DA0-D3DEA58497DB}" type="datetime1">
              <a:rPr lang="fr-FR" smtClean="0"/>
              <a:pPr/>
              <a:t>21/06/2012</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r-FR" smtClean="0"/>
              <a:t>TFE Evaluation du bien-être physique chez jeunes polyhandicapés ROUILLE Juliette 3E 2012</a:t>
            </a: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3CBFF26-04F6-4872-93BD-A5406A77B91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Évaluer le bien-être physique auprès de personnes </a:t>
            </a:r>
            <a:r>
              <a:rPr lang="fr-FR" dirty="0" smtClean="0"/>
              <a:t>polyhandicapées</a:t>
            </a:r>
            <a:r>
              <a:rPr lang="fr-FR" dirty="0"/>
              <a:t/>
            </a:r>
            <a:br>
              <a:rPr lang="fr-FR" dirty="0"/>
            </a:br>
            <a:endParaRPr lang="fr-FR" dirty="0"/>
          </a:p>
        </p:txBody>
      </p:sp>
      <p:sp>
        <p:nvSpPr>
          <p:cNvPr id="3" name="Sous-titre 2"/>
          <p:cNvSpPr>
            <a:spLocks noGrp="1"/>
          </p:cNvSpPr>
          <p:nvPr>
            <p:ph type="subTitle" idx="1"/>
          </p:nvPr>
        </p:nvSpPr>
        <p:spPr/>
        <p:txBody>
          <a:bodyPr/>
          <a:lstStyle/>
          <a:p>
            <a:r>
              <a:rPr lang="fr-FR" dirty="0" smtClean="0"/>
              <a:t>Expériences de stimulations sensorielles basées sur l’approche « </a:t>
            </a:r>
            <a:r>
              <a:rPr lang="fr-FR" dirty="0" err="1" smtClean="0"/>
              <a:t>Snoezelen</a:t>
            </a:r>
            <a:r>
              <a:rPr lang="fr-FR" dirty="0" smtClean="0"/>
              <a:t> » à domicile</a:t>
            </a:r>
            <a:endParaRPr lang="fr-FR" dirty="0"/>
          </a:p>
        </p:txBody>
      </p:sp>
      <p:pic>
        <p:nvPicPr>
          <p:cNvPr id="49154" name="Picture 2" descr="http://lamaisondubienetre-sxm.fr/soins/Rocks.gif"/>
          <p:cNvPicPr>
            <a:picLocks noChangeAspect="1" noChangeArrowheads="1"/>
          </p:cNvPicPr>
          <p:nvPr/>
        </p:nvPicPr>
        <p:blipFill>
          <a:blip r:embed="rId3" cstate="print"/>
          <a:srcRect/>
          <a:stretch>
            <a:fillRect/>
          </a:stretch>
        </p:blipFill>
        <p:spPr bwMode="auto">
          <a:xfrm>
            <a:off x="3707904" y="260648"/>
            <a:ext cx="2042367" cy="2804939"/>
          </a:xfrm>
          <a:prstGeom prst="rect">
            <a:avLst/>
          </a:prstGeom>
          <a:noFill/>
        </p:spPr>
      </p:pic>
      <p:sp>
        <p:nvSpPr>
          <p:cNvPr id="5" name="ZoneTexte 4"/>
          <p:cNvSpPr txBox="1"/>
          <p:nvPr/>
        </p:nvSpPr>
        <p:spPr>
          <a:xfrm>
            <a:off x="1979712" y="5949280"/>
            <a:ext cx="5688632" cy="646331"/>
          </a:xfrm>
          <a:prstGeom prst="rect">
            <a:avLst/>
          </a:prstGeom>
          <a:noFill/>
        </p:spPr>
        <p:txBody>
          <a:bodyPr wrap="square" rtlCol="0">
            <a:spAutoFit/>
          </a:bodyPr>
          <a:lstStyle/>
          <a:p>
            <a:r>
              <a:rPr lang="fr-FR" sz="1200" dirty="0" smtClean="0"/>
              <a:t>ROUILLE Juliette</a:t>
            </a:r>
          </a:p>
          <a:p>
            <a:r>
              <a:rPr lang="fr-FR" sz="1200" dirty="0" smtClean="0"/>
              <a:t>ISEK</a:t>
            </a:r>
          </a:p>
          <a:p>
            <a:r>
              <a:rPr lang="fr-FR" sz="1200" dirty="0" smtClean="0"/>
              <a:t>3</a:t>
            </a:r>
            <a:r>
              <a:rPr lang="fr-FR" sz="1200" baseline="30000" dirty="0" smtClean="0"/>
              <a:t>e</a:t>
            </a:r>
            <a:r>
              <a:rPr lang="fr-FR" sz="1200" dirty="0" smtClean="0"/>
              <a:t> année d’Ergothérapie</a:t>
            </a:r>
            <a:endParaRPr lang="fr-FR" sz="1200"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Moyens</a:t>
            </a:r>
            <a:endParaRPr lang="fr-BE" b="1" dirty="0" smtClean="0"/>
          </a:p>
        </p:txBody>
      </p:sp>
      <p:sp>
        <p:nvSpPr>
          <p:cNvPr id="3" name="Espace réservé du contenu 2"/>
          <p:cNvSpPr>
            <a:spLocks noGrp="1"/>
          </p:cNvSpPr>
          <p:nvPr>
            <p:ph sz="quarter" idx="1"/>
          </p:nvPr>
        </p:nvSpPr>
        <p:spPr/>
        <p:txBody>
          <a:bodyPr/>
          <a:lstStyle/>
          <a:p>
            <a:pPr lvl="0"/>
            <a:r>
              <a:rPr lang="fr-FR" dirty="0" smtClean="0"/>
              <a:t>relation privilégiée afin d’établir un lien de confiance</a:t>
            </a:r>
          </a:p>
          <a:p>
            <a:pPr lvl="0"/>
            <a:endParaRPr lang="fr-BE" dirty="0" smtClean="0"/>
          </a:p>
          <a:p>
            <a:pPr lvl="0"/>
            <a:r>
              <a:rPr lang="fr-FR" dirty="0" smtClean="0"/>
              <a:t>cinq séances de stimulations sensorielles</a:t>
            </a:r>
          </a:p>
          <a:p>
            <a:pPr lvl="0"/>
            <a:endParaRPr lang="fr-BE" dirty="0" smtClean="0"/>
          </a:p>
          <a:p>
            <a:pPr lvl="0"/>
            <a:r>
              <a:rPr lang="fr-FR" dirty="0" smtClean="0"/>
              <a:t>évaluation de la tension musculaire couplée à une mesure de la fréquence cardiaque</a:t>
            </a:r>
          </a:p>
          <a:p>
            <a:pPr lvl="0"/>
            <a:endParaRPr lang="fr-BE" dirty="0" smtClean="0"/>
          </a:p>
          <a:p>
            <a:pPr lvl="0"/>
            <a:r>
              <a:rPr lang="fr-FR" dirty="0" smtClean="0"/>
              <a:t>grille d'observation du comportement</a:t>
            </a:r>
          </a:p>
          <a:p>
            <a:pPr lvl="0"/>
            <a:endParaRPr lang="fr-BE" dirty="0" smtClean="0"/>
          </a:p>
          <a:p>
            <a:pPr lvl="0"/>
            <a:r>
              <a:rPr lang="fr-FR" dirty="0" smtClean="0"/>
              <a:t>fiche de compte rendu des séances</a:t>
            </a:r>
            <a:endParaRPr lang="fr-BE" dirty="0" smtClean="0"/>
          </a:p>
          <a:p>
            <a:endParaRPr lang="fr-BE"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10</a:t>
            </a:fld>
            <a:endParaRPr lang="fr-FR"/>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Recherche d’informations et relation privilégiée avec l’ergothérapeute</a:t>
            </a:r>
            <a:endParaRPr lang="fr-FR" dirty="0"/>
          </a:p>
        </p:txBody>
      </p:sp>
      <p:sp>
        <p:nvSpPr>
          <p:cNvPr id="3" name="Espace réservé du contenu 2"/>
          <p:cNvSpPr>
            <a:spLocks noGrp="1"/>
          </p:cNvSpPr>
          <p:nvPr>
            <p:ph sz="quarter" idx="1"/>
          </p:nvPr>
        </p:nvSpPr>
        <p:spPr>
          <a:xfrm>
            <a:off x="467544" y="1700808"/>
            <a:ext cx="7467600" cy="4873752"/>
          </a:xfrm>
        </p:spPr>
        <p:txBody>
          <a:bodyPr>
            <a:normAutofit/>
          </a:bodyPr>
          <a:lstStyle/>
          <a:p>
            <a:r>
              <a:rPr lang="fr-FR" dirty="0" err="1" smtClean="0"/>
              <a:t>Tof</a:t>
            </a:r>
            <a:r>
              <a:rPr lang="fr-FR" dirty="0" smtClean="0"/>
              <a:t>-Services</a:t>
            </a:r>
          </a:p>
          <a:p>
            <a:endParaRPr lang="fr-FR" dirty="0" smtClean="0"/>
          </a:p>
          <a:p>
            <a:r>
              <a:rPr lang="fr-FR" dirty="0" smtClean="0"/>
              <a:t>Recueil de données</a:t>
            </a:r>
          </a:p>
          <a:p>
            <a:pPr lvl="1"/>
            <a:r>
              <a:rPr lang="fr-FR" dirty="0" smtClean="0"/>
              <a:t>Première demande </a:t>
            </a:r>
          </a:p>
          <a:p>
            <a:pPr lvl="1"/>
            <a:r>
              <a:rPr lang="fr-FR" dirty="0" smtClean="0"/>
              <a:t>Convention d’inscription</a:t>
            </a:r>
          </a:p>
          <a:p>
            <a:pPr lvl="1"/>
            <a:r>
              <a:rPr lang="fr-FR" dirty="0" smtClean="0"/>
              <a:t>Données médicales, sociales, pédagogiques et psychologiques</a:t>
            </a:r>
          </a:p>
          <a:p>
            <a:pPr lvl="1"/>
            <a:r>
              <a:rPr lang="fr-FR" dirty="0" smtClean="0"/>
              <a:t>Projet individuel d’accompagnement</a:t>
            </a:r>
          </a:p>
          <a:p>
            <a:pPr lvl="1"/>
            <a:r>
              <a:rPr lang="fr-FR" dirty="0" smtClean="0"/>
              <a:t>Carnet de bord</a:t>
            </a:r>
          </a:p>
          <a:p>
            <a:pPr lvl="1"/>
            <a:r>
              <a:rPr lang="fr-FR" dirty="0" smtClean="0"/>
              <a:t>Prestations</a:t>
            </a:r>
          </a:p>
          <a:p>
            <a:endParaRPr lang="fr-FR" dirty="0" smtClean="0"/>
          </a:p>
          <a:p>
            <a:r>
              <a:rPr lang="fr-FR" dirty="0" smtClean="0"/>
              <a:t>Consentement éclairé</a:t>
            </a:r>
            <a:endParaRPr lang="fr-FR"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11</a:t>
            </a:fld>
            <a:endParaRPr lang="fr-FR"/>
          </a:p>
        </p:txBody>
      </p:sp>
      <p:pic>
        <p:nvPicPr>
          <p:cNvPr id="28674" name="Picture 2" descr="http://gregprojetdurable.blog.ouestjob.com/public/mesdossiers/Illustrations_billets/.Observation_etude_Jin_illustrations.fr_s.jpg"/>
          <p:cNvPicPr>
            <a:picLocks noChangeAspect="1" noChangeArrowheads="1"/>
          </p:cNvPicPr>
          <p:nvPr/>
        </p:nvPicPr>
        <p:blipFill>
          <a:blip r:embed="rId3" cstate="print"/>
          <a:srcRect/>
          <a:stretch>
            <a:fillRect/>
          </a:stretch>
        </p:blipFill>
        <p:spPr bwMode="auto">
          <a:xfrm>
            <a:off x="5724128" y="1556792"/>
            <a:ext cx="2286000" cy="2286001"/>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7467600" cy="580926"/>
          </a:xfrm>
        </p:spPr>
        <p:txBody>
          <a:bodyPr/>
          <a:lstStyle/>
          <a:p>
            <a:r>
              <a:rPr lang="fr-FR" dirty="0" smtClean="0"/>
              <a:t>Séances</a:t>
            </a:r>
            <a:endParaRPr lang="fr-BE" dirty="0"/>
          </a:p>
        </p:txBody>
      </p:sp>
      <p:sp>
        <p:nvSpPr>
          <p:cNvPr id="3" name="Espace réservé du contenu 2"/>
          <p:cNvSpPr>
            <a:spLocks noGrp="1"/>
          </p:cNvSpPr>
          <p:nvPr>
            <p:ph sz="quarter" idx="1"/>
          </p:nvPr>
        </p:nvSpPr>
        <p:spPr>
          <a:xfrm>
            <a:off x="467544" y="1412776"/>
            <a:ext cx="7467600" cy="4873752"/>
          </a:xfrm>
        </p:spPr>
        <p:txBody>
          <a:bodyPr/>
          <a:lstStyle/>
          <a:p>
            <a:pPr>
              <a:buNone/>
            </a:pPr>
            <a:endParaRPr lang="fr-BE"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12</a:t>
            </a:fld>
            <a:endParaRPr lang="fr-FR"/>
          </a:p>
        </p:txBody>
      </p:sp>
      <p:graphicFrame>
        <p:nvGraphicFramePr>
          <p:cNvPr id="6" name="Tableau 5"/>
          <p:cNvGraphicFramePr>
            <a:graphicFrameLocks noGrp="1"/>
          </p:cNvGraphicFramePr>
          <p:nvPr/>
        </p:nvGraphicFramePr>
        <p:xfrm>
          <a:off x="0" y="692696"/>
          <a:ext cx="9144000" cy="6165304"/>
        </p:xfrm>
        <a:graphic>
          <a:graphicData uri="http://schemas.openxmlformats.org/drawingml/2006/table">
            <a:tbl>
              <a:tblPr/>
              <a:tblGrid>
                <a:gridCol w="3275856"/>
                <a:gridCol w="5868144"/>
              </a:tblGrid>
              <a:tr h="308266">
                <a:tc>
                  <a:txBody>
                    <a:bodyPr/>
                    <a:lstStyle/>
                    <a:p>
                      <a:pPr algn="just">
                        <a:lnSpc>
                          <a:spcPct val="115000"/>
                        </a:lnSpc>
                        <a:spcAft>
                          <a:spcPts val="1000"/>
                        </a:spcAft>
                      </a:pPr>
                      <a:r>
                        <a:rPr lang="fr-FR" sz="1600" b="0" i="1" kern="50" dirty="0">
                          <a:latin typeface="Times New Roman"/>
                          <a:ea typeface="Lucida Sans Unicode"/>
                        </a:rPr>
                        <a:t>Séances de stimulations sensorielles</a:t>
                      </a:r>
                      <a:endParaRPr lang="fr-FR" sz="1600" b="0" i="1" kern="50" dirty="0">
                        <a:latin typeface="Calibri"/>
                        <a:ea typeface="Lucida Sans Unicode"/>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just">
                        <a:lnSpc>
                          <a:spcPct val="115000"/>
                        </a:lnSpc>
                        <a:spcAft>
                          <a:spcPts val="1000"/>
                        </a:spcAft>
                      </a:pPr>
                      <a:r>
                        <a:rPr lang="fr-FR" sz="1600" b="0" i="1" kern="50" dirty="0">
                          <a:latin typeface="Times New Roman"/>
                          <a:ea typeface="Lucida Sans Unicode"/>
                        </a:rPr>
                        <a:t>Objectifs spécifiques fixés</a:t>
                      </a:r>
                      <a:endParaRPr lang="fr-FR" sz="1600" b="0" i="1" kern="50" dirty="0">
                        <a:latin typeface="Calibri"/>
                        <a:ea typeface="Lucida Sans Unicode"/>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308266">
                <a:tc>
                  <a:txBody>
                    <a:bodyPr/>
                    <a:lstStyle/>
                    <a:p>
                      <a:pPr algn="just">
                        <a:lnSpc>
                          <a:spcPct val="115000"/>
                        </a:lnSpc>
                        <a:spcAft>
                          <a:spcPts val="1000"/>
                        </a:spcAft>
                      </a:pPr>
                      <a:r>
                        <a:rPr lang="fr-FR" sz="1600" b="1" kern="50" dirty="0">
                          <a:latin typeface="Times New Roman"/>
                          <a:ea typeface="Lucida Sans Unicode"/>
                        </a:rPr>
                        <a:t>Premier contact</a:t>
                      </a:r>
                      <a:endParaRPr lang="fr-FR" sz="1600" b="1" kern="50" dirty="0">
                        <a:latin typeface="Calibri"/>
                        <a:ea typeface="Lucida Sans Unicode"/>
                      </a:endParaRPr>
                    </a:p>
                  </a:txBody>
                  <a:tcPr marL="68580" marR="68580" marT="0" marB="0">
                    <a:lnL>
                      <a:noFill/>
                    </a:lnL>
                    <a:lnR>
                      <a:noFill/>
                    </a:lnR>
                    <a:lnT>
                      <a:noFill/>
                    </a:lnT>
                    <a:lnB>
                      <a:noFill/>
                    </a:lnB>
                    <a:solidFill>
                      <a:srgbClr val="D3DFEE"/>
                    </a:solidFill>
                  </a:tcPr>
                </a:tc>
                <a:tc>
                  <a:txBody>
                    <a:bodyPr/>
                    <a:lstStyle/>
                    <a:p>
                      <a:pPr marL="342900" lvl="0" indent="-342900" algn="just">
                        <a:lnSpc>
                          <a:spcPct val="115000"/>
                        </a:lnSpc>
                        <a:spcAft>
                          <a:spcPts val="0"/>
                        </a:spcAft>
                        <a:buFont typeface="Symbol"/>
                        <a:buNone/>
                      </a:pPr>
                      <a:r>
                        <a:rPr lang="fr-FR" sz="1600" kern="50" dirty="0">
                          <a:latin typeface="Times New Roman"/>
                          <a:ea typeface="Lucida Sans Unicode"/>
                          <a:cs typeface="OpenSymbol"/>
                        </a:rPr>
                        <a:t>Favoriser le lien de confiance thérapeutique</a:t>
                      </a:r>
                    </a:p>
                  </a:txBody>
                  <a:tcPr marL="68580" marR="68580" marT="0" marB="0">
                    <a:lnL>
                      <a:noFill/>
                    </a:lnL>
                    <a:lnR>
                      <a:noFill/>
                    </a:lnR>
                    <a:lnT>
                      <a:noFill/>
                    </a:lnT>
                    <a:lnB>
                      <a:noFill/>
                    </a:lnB>
                  </a:tcPr>
                </a:tc>
              </a:tr>
              <a:tr h="1849590">
                <a:tc>
                  <a:txBody>
                    <a:bodyPr/>
                    <a:lstStyle/>
                    <a:p>
                      <a:pPr algn="just">
                        <a:lnSpc>
                          <a:spcPct val="115000"/>
                        </a:lnSpc>
                        <a:spcAft>
                          <a:spcPts val="1000"/>
                        </a:spcAft>
                      </a:pPr>
                      <a:r>
                        <a:rPr lang="fr-FR" sz="1600" b="1" kern="50" dirty="0">
                          <a:latin typeface="Times New Roman"/>
                          <a:ea typeface="Lucida Sans Unicode"/>
                        </a:rPr>
                        <a:t>Exploration sensorielle et découverte musicale</a:t>
                      </a:r>
                      <a:endParaRPr lang="fr-FR" sz="1600" b="1" kern="50" dirty="0">
                        <a:latin typeface="Calibri"/>
                        <a:ea typeface="Lucida Sans Unicode"/>
                      </a:endParaRPr>
                    </a:p>
                  </a:txBody>
                  <a:tcPr marL="68580" marR="68580" marT="0" marB="0">
                    <a:lnL>
                      <a:noFill/>
                    </a:lnL>
                    <a:lnR>
                      <a:noFill/>
                    </a:lnR>
                    <a:lnT>
                      <a:noFill/>
                    </a:lnT>
                    <a:lnB>
                      <a:noFill/>
                    </a:lnB>
                    <a:solidFill>
                      <a:srgbClr val="D3DFEE"/>
                    </a:solidFill>
                  </a:tcPr>
                </a:tc>
                <a:tc>
                  <a:txBody>
                    <a:bodyPr/>
                    <a:lstStyle/>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Favorise la curiosité</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Etat de bien être physique et psychique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Travail des capacités cognitives (mémoire, attention, </a:t>
                      </a:r>
                      <a:r>
                        <a:rPr lang="fr-FR" sz="1600" kern="50" dirty="0" err="1">
                          <a:latin typeface="Times New Roman"/>
                          <a:ea typeface="Lucida Sans Unicode"/>
                          <a:cs typeface="OpenSymbol"/>
                        </a:rPr>
                        <a:t>visuo</a:t>
                      </a:r>
                      <a:r>
                        <a:rPr lang="fr-FR" sz="1600" kern="50" dirty="0">
                          <a:latin typeface="Times New Roman"/>
                          <a:ea typeface="Lucida Sans Unicode"/>
                          <a:cs typeface="OpenSymbol"/>
                        </a:rPr>
                        <a:t> spatial…)</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Communication non verbale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Stimulation</a:t>
                      </a:r>
                      <a:endParaRPr lang="fr-FR" sz="1600" kern="50" dirty="0">
                        <a:latin typeface="Symbol"/>
                        <a:ea typeface="Lucida Sans Unicode"/>
                        <a:cs typeface="OpenSymbol"/>
                      </a:endParaRPr>
                    </a:p>
                  </a:txBody>
                  <a:tcPr marL="68580" marR="68580" marT="0" marB="0">
                    <a:lnL>
                      <a:noFill/>
                    </a:lnL>
                    <a:lnR>
                      <a:noFill/>
                    </a:lnR>
                    <a:lnT>
                      <a:noFill/>
                    </a:lnT>
                    <a:lnB>
                      <a:noFill/>
                    </a:lnB>
                    <a:solidFill>
                      <a:srgbClr val="D3DFEE"/>
                    </a:solidFill>
                  </a:tcPr>
                </a:tc>
              </a:tr>
              <a:tr h="924796">
                <a:tc>
                  <a:txBody>
                    <a:bodyPr/>
                    <a:lstStyle/>
                    <a:p>
                      <a:pPr algn="just">
                        <a:lnSpc>
                          <a:spcPct val="115000"/>
                        </a:lnSpc>
                        <a:spcAft>
                          <a:spcPts val="1000"/>
                        </a:spcAft>
                      </a:pPr>
                      <a:r>
                        <a:rPr lang="fr-FR" sz="1600" b="1" kern="50" dirty="0">
                          <a:latin typeface="Times New Roman"/>
                          <a:ea typeface="Lucida Sans Unicode"/>
                        </a:rPr>
                        <a:t>Bain aux huiles essentielles</a:t>
                      </a:r>
                      <a:endParaRPr lang="fr-FR" sz="1600" b="1" kern="50" dirty="0">
                        <a:latin typeface="Calibri"/>
                        <a:ea typeface="Lucida Sans Unicode"/>
                      </a:endParaRPr>
                    </a:p>
                  </a:txBody>
                  <a:tcPr marL="68580" marR="68580" marT="0" marB="0">
                    <a:lnL>
                      <a:noFill/>
                    </a:lnL>
                    <a:lnR>
                      <a:noFill/>
                    </a:lnR>
                    <a:lnT>
                      <a:noFill/>
                    </a:lnT>
                    <a:lnB>
                      <a:noFill/>
                    </a:lnB>
                    <a:solidFill>
                      <a:srgbClr val="D3DFEE"/>
                    </a:solidFill>
                  </a:tcPr>
                </a:tc>
                <a:tc>
                  <a:txBody>
                    <a:bodyPr/>
                    <a:lstStyle/>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Favoriser la communication non verbale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Aide à la détente musculaire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Stimulation de quatre sens (odorat, ouïe, touché, vue)</a:t>
                      </a:r>
                      <a:endParaRPr lang="fr-FR" sz="1600" kern="50" dirty="0">
                        <a:latin typeface="Symbol"/>
                        <a:ea typeface="Lucida Sans Unicode"/>
                        <a:cs typeface="OpenSymbol"/>
                      </a:endParaRPr>
                    </a:p>
                  </a:txBody>
                  <a:tcPr marL="68580" marR="68580" marT="0" marB="0">
                    <a:lnL>
                      <a:noFill/>
                    </a:lnL>
                    <a:lnR>
                      <a:noFill/>
                    </a:lnR>
                    <a:lnT>
                      <a:noFill/>
                    </a:lnT>
                    <a:lnB>
                      <a:noFill/>
                    </a:lnB>
                  </a:tcPr>
                </a:tc>
              </a:tr>
              <a:tr h="2157856">
                <a:tc>
                  <a:txBody>
                    <a:bodyPr/>
                    <a:lstStyle/>
                    <a:p>
                      <a:pPr algn="just">
                        <a:lnSpc>
                          <a:spcPct val="115000"/>
                        </a:lnSpc>
                        <a:spcAft>
                          <a:spcPts val="1000"/>
                        </a:spcAft>
                      </a:pPr>
                      <a:r>
                        <a:rPr lang="fr-FR" sz="1600" b="1" kern="50" dirty="0">
                          <a:latin typeface="Times New Roman"/>
                          <a:ea typeface="Lucida Sans Unicode"/>
                        </a:rPr>
                        <a:t>Massages</a:t>
                      </a:r>
                      <a:endParaRPr lang="fr-FR" sz="1600" b="1" kern="50" dirty="0">
                        <a:latin typeface="Calibri"/>
                        <a:ea typeface="Lucida Sans Unicode"/>
                      </a:endParaRPr>
                    </a:p>
                  </a:txBody>
                  <a:tcPr marL="68580" marR="68580" marT="0" marB="0">
                    <a:lnL>
                      <a:noFill/>
                    </a:lnL>
                    <a:lnR>
                      <a:noFill/>
                    </a:lnR>
                    <a:lnT>
                      <a:noFill/>
                    </a:lnT>
                    <a:lnB>
                      <a:noFill/>
                    </a:lnB>
                    <a:solidFill>
                      <a:srgbClr val="D3DFEE"/>
                    </a:solidFill>
                  </a:tcPr>
                </a:tc>
                <a:tc>
                  <a:txBody>
                    <a:bodyPr/>
                    <a:lstStyle/>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Favoriser le lien de confiance thérapeutique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Perception tactile fine et grossière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Hygiène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Thermorégulation</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Détente musculaire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Favoriser la communication non verbale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Stimulation</a:t>
                      </a:r>
                      <a:endParaRPr lang="fr-FR" sz="1600" kern="50" dirty="0">
                        <a:latin typeface="Symbol"/>
                        <a:ea typeface="Lucida Sans Unicode"/>
                        <a:cs typeface="OpenSymbol"/>
                      </a:endParaRPr>
                    </a:p>
                  </a:txBody>
                  <a:tcPr marL="68580" marR="68580" marT="0" marB="0">
                    <a:lnL>
                      <a:noFill/>
                    </a:lnL>
                    <a:lnR>
                      <a:noFill/>
                    </a:lnR>
                    <a:lnT>
                      <a:noFill/>
                    </a:lnT>
                    <a:lnB>
                      <a:noFill/>
                    </a:lnB>
                    <a:solidFill>
                      <a:srgbClr val="D3DFEE"/>
                    </a:solidFill>
                  </a:tcPr>
                </a:tc>
              </a:tr>
              <a:tr h="616530">
                <a:tc>
                  <a:txBody>
                    <a:bodyPr/>
                    <a:lstStyle/>
                    <a:p>
                      <a:pPr algn="just">
                        <a:lnSpc>
                          <a:spcPct val="115000"/>
                        </a:lnSpc>
                        <a:spcAft>
                          <a:spcPts val="1000"/>
                        </a:spcAft>
                      </a:pPr>
                      <a:r>
                        <a:rPr lang="fr-FR" sz="1600" b="1" kern="50" dirty="0">
                          <a:latin typeface="Times New Roman"/>
                          <a:ea typeface="Lucida Sans Unicode"/>
                        </a:rPr>
                        <a:t>Espace « cocon »</a:t>
                      </a:r>
                      <a:endParaRPr lang="fr-FR" sz="1600" b="1" kern="50" dirty="0">
                        <a:latin typeface="Calibri"/>
                        <a:ea typeface="Lucida Sans Unicode"/>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Communication non verbale</a:t>
                      </a:r>
                      <a:endParaRPr lang="fr-FR" sz="1600" kern="50" dirty="0">
                        <a:latin typeface="Symbol"/>
                        <a:ea typeface="Lucida Sans Unicode"/>
                        <a:cs typeface="OpenSymbol"/>
                      </a:endParaRPr>
                    </a:p>
                    <a:p>
                      <a:pPr marL="342900" lvl="0" indent="-342900" algn="just">
                        <a:lnSpc>
                          <a:spcPct val="115000"/>
                        </a:lnSpc>
                        <a:spcAft>
                          <a:spcPts val="0"/>
                        </a:spcAft>
                        <a:buFont typeface="Wingdings"/>
                        <a:buNone/>
                        <a:tabLst>
                          <a:tab pos="457200" algn="l"/>
                        </a:tabLst>
                      </a:pPr>
                      <a:r>
                        <a:rPr lang="fr-FR" sz="1600" kern="50" dirty="0">
                          <a:latin typeface="Times New Roman"/>
                          <a:ea typeface="Lucida Sans Unicode"/>
                          <a:cs typeface="OpenSymbol"/>
                        </a:rPr>
                        <a:t>Repos</a:t>
                      </a:r>
                      <a:endParaRPr lang="fr-FR" sz="1600" kern="50" dirty="0">
                        <a:latin typeface="Symbol"/>
                        <a:ea typeface="Lucida Sans Unicode"/>
                        <a:cs typeface="OpenSymbo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pic>
        <p:nvPicPr>
          <p:cNvPr id="17409" name="Picture 1"/>
          <p:cNvPicPr>
            <a:picLocks noChangeAspect="1" noChangeArrowheads="1"/>
          </p:cNvPicPr>
          <p:nvPr/>
        </p:nvPicPr>
        <p:blipFill>
          <a:blip r:embed="rId3" cstate="print"/>
          <a:srcRect/>
          <a:stretch>
            <a:fillRect/>
          </a:stretch>
        </p:blipFill>
        <p:spPr bwMode="auto">
          <a:xfrm>
            <a:off x="2555776" y="980728"/>
            <a:ext cx="581223" cy="328763"/>
          </a:xfrm>
          <a:prstGeom prst="rect">
            <a:avLst/>
          </a:prstGeom>
          <a:solidFill>
            <a:srgbClr val="FFFFFF">
              <a:alpha val="0"/>
            </a:srgbClr>
          </a:solidFill>
          <a:ln w="9525">
            <a:noFill/>
            <a:miter lim="800000"/>
            <a:headEnd/>
            <a:tailEnd/>
          </a:ln>
        </p:spPr>
      </p:pic>
      <p:pic>
        <p:nvPicPr>
          <p:cNvPr id="17410" name="Picture 2"/>
          <p:cNvPicPr>
            <a:picLocks noChangeAspect="1" noChangeArrowheads="1"/>
          </p:cNvPicPr>
          <p:nvPr/>
        </p:nvPicPr>
        <p:blipFill>
          <a:blip r:embed="rId4" cstate="print"/>
          <a:srcRect/>
          <a:stretch>
            <a:fillRect/>
          </a:stretch>
        </p:blipFill>
        <p:spPr bwMode="auto">
          <a:xfrm>
            <a:off x="2051720" y="1556792"/>
            <a:ext cx="1147885" cy="1584176"/>
          </a:xfrm>
          <a:prstGeom prst="rect">
            <a:avLst/>
          </a:prstGeom>
          <a:solidFill>
            <a:srgbClr val="FFFFFF">
              <a:alpha val="0"/>
            </a:srgbClr>
          </a:solidFill>
          <a:ln w="9525">
            <a:noFill/>
            <a:miter lim="800000"/>
            <a:headEnd/>
            <a:tailEnd/>
          </a:ln>
        </p:spPr>
      </p:pic>
      <p:pic>
        <p:nvPicPr>
          <p:cNvPr id="17411" name="Picture 3"/>
          <p:cNvPicPr>
            <a:picLocks noChangeAspect="1" noChangeArrowheads="1"/>
          </p:cNvPicPr>
          <p:nvPr/>
        </p:nvPicPr>
        <p:blipFill>
          <a:blip r:embed="rId5" cstate="print"/>
          <a:srcRect/>
          <a:stretch>
            <a:fillRect/>
          </a:stretch>
        </p:blipFill>
        <p:spPr bwMode="auto">
          <a:xfrm>
            <a:off x="1979712" y="3429000"/>
            <a:ext cx="1166680" cy="792088"/>
          </a:xfrm>
          <a:prstGeom prst="rect">
            <a:avLst/>
          </a:prstGeom>
          <a:solidFill>
            <a:srgbClr val="FFFFFF">
              <a:alpha val="0"/>
            </a:srgbClr>
          </a:solidFill>
          <a:ln w="9525">
            <a:noFill/>
            <a:miter lim="800000"/>
            <a:headEnd/>
            <a:tailEnd/>
          </a:ln>
        </p:spPr>
      </p:pic>
      <p:pic>
        <p:nvPicPr>
          <p:cNvPr id="17412" name="Picture 4"/>
          <p:cNvPicPr>
            <a:picLocks noChangeAspect="1" noChangeArrowheads="1"/>
          </p:cNvPicPr>
          <p:nvPr/>
        </p:nvPicPr>
        <p:blipFill>
          <a:blip r:embed="rId6" cstate="print"/>
          <a:srcRect/>
          <a:stretch>
            <a:fillRect/>
          </a:stretch>
        </p:blipFill>
        <p:spPr bwMode="auto">
          <a:xfrm>
            <a:off x="1475656" y="4365104"/>
            <a:ext cx="1652423" cy="1080120"/>
          </a:xfrm>
          <a:prstGeom prst="rect">
            <a:avLst/>
          </a:prstGeom>
          <a:solidFill>
            <a:srgbClr val="FFFFFF">
              <a:alpha val="0"/>
            </a:srgbClr>
          </a:solidFill>
          <a:ln w="9525">
            <a:noFill/>
            <a:miter lim="800000"/>
            <a:headEnd/>
            <a:tailEnd/>
          </a:ln>
        </p:spPr>
      </p:pic>
      <p:pic>
        <p:nvPicPr>
          <p:cNvPr id="17413" name="Picture 5"/>
          <p:cNvPicPr>
            <a:picLocks noChangeAspect="1" noChangeArrowheads="1"/>
          </p:cNvPicPr>
          <p:nvPr/>
        </p:nvPicPr>
        <p:blipFill>
          <a:blip r:embed="rId7" cstate="print"/>
          <a:srcRect/>
          <a:stretch>
            <a:fillRect/>
          </a:stretch>
        </p:blipFill>
        <p:spPr bwMode="auto">
          <a:xfrm>
            <a:off x="2267744" y="6237312"/>
            <a:ext cx="795105" cy="620688"/>
          </a:xfrm>
          <a:prstGeom prst="rect">
            <a:avLst/>
          </a:prstGeom>
          <a:solidFill>
            <a:srgbClr val="FFFFFF">
              <a:alpha val="0"/>
            </a:srgbClr>
          </a:solid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7467600" cy="652934"/>
          </a:xfrm>
        </p:spPr>
        <p:txBody>
          <a:bodyPr/>
          <a:lstStyle/>
          <a:p>
            <a:r>
              <a:rPr lang="fr-FR" dirty="0" smtClean="0"/>
              <a:t>pratique</a:t>
            </a:r>
            <a:endParaRPr lang="fr-FR" dirty="0"/>
          </a:p>
        </p:txBody>
      </p:sp>
      <p:sp>
        <p:nvSpPr>
          <p:cNvPr id="3" name="Espace réservé du contenu 2"/>
          <p:cNvSpPr>
            <a:spLocks noGrp="1"/>
          </p:cNvSpPr>
          <p:nvPr>
            <p:ph sz="quarter" idx="1"/>
          </p:nvPr>
        </p:nvSpPr>
        <p:spPr>
          <a:xfrm>
            <a:off x="395536" y="548680"/>
            <a:ext cx="7992888" cy="6309320"/>
          </a:xfrm>
        </p:spPr>
        <p:txBody>
          <a:bodyPr>
            <a:normAutofit/>
          </a:bodyPr>
          <a:lstStyle/>
          <a:p>
            <a:r>
              <a:rPr lang="fr-FR" dirty="0" smtClean="0"/>
              <a:t>lieu de réalisation (domicile, ateliers et piscine)</a:t>
            </a:r>
          </a:p>
          <a:p>
            <a:r>
              <a:rPr lang="fr-FR" dirty="0" smtClean="0"/>
              <a:t>fréquence et horaire</a:t>
            </a:r>
          </a:p>
          <a:p>
            <a:r>
              <a:rPr lang="fr-FR" dirty="0" smtClean="0"/>
              <a:t>sac à dos « </a:t>
            </a:r>
            <a:r>
              <a:rPr lang="fr-FR" dirty="0" err="1" smtClean="0"/>
              <a:t>Snoezelen</a:t>
            </a:r>
            <a:r>
              <a:rPr lang="fr-FR" dirty="0" smtClean="0"/>
              <a:t> »</a:t>
            </a:r>
          </a:p>
          <a:p>
            <a:endParaRPr lang="fr-FR" b="1" i="1" dirty="0" smtClean="0"/>
          </a:p>
          <a:p>
            <a:endParaRPr lang="fr-FR" b="1" i="1" dirty="0" smtClean="0"/>
          </a:p>
          <a:p>
            <a:endParaRPr lang="fr-FR" b="1" i="1" dirty="0" smtClean="0"/>
          </a:p>
          <a:p>
            <a:endParaRPr lang="fr-FR" b="1" i="1" dirty="0" smtClean="0"/>
          </a:p>
          <a:p>
            <a:endParaRPr lang="fr-FR" b="1" i="1" dirty="0" smtClean="0"/>
          </a:p>
          <a:p>
            <a:endParaRPr lang="fr-FR" b="1" i="1" dirty="0" smtClean="0"/>
          </a:p>
          <a:p>
            <a:endParaRPr lang="fr-FR" b="1" i="1" dirty="0" smtClean="0"/>
          </a:p>
          <a:p>
            <a:endParaRPr lang="fr-FR" b="1" i="1" dirty="0" smtClean="0"/>
          </a:p>
          <a:p>
            <a:endParaRPr lang="fr-FR" b="1" i="1" dirty="0" smtClean="0"/>
          </a:p>
          <a:p>
            <a:pPr>
              <a:buNone/>
            </a:pPr>
            <a:endParaRPr lang="fr-FR" b="1" i="1" dirty="0" smtClean="0"/>
          </a:p>
          <a:p>
            <a:endParaRPr lang="fr-FR"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13</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xmlns="" val="316095037"/>
              </p:ext>
            </p:extLst>
          </p:nvPr>
        </p:nvGraphicFramePr>
        <p:xfrm>
          <a:off x="179513" y="1844824"/>
          <a:ext cx="8568950" cy="4989504"/>
        </p:xfrm>
        <a:graphic>
          <a:graphicData uri="http://schemas.openxmlformats.org/drawingml/2006/table">
            <a:tbl>
              <a:tblPr/>
              <a:tblGrid>
                <a:gridCol w="2705666"/>
                <a:gridCol w="2931165"/>
                <a:gridCol w="2932119"/>
              </a:tblGrid>
              <a:tr h="232955">
                <a:tc>
                  <a:txBody>
                    <a:bodyPr/>
                    <a:lstStyle/>
                    <a:p>
                      <a:pPr algn="just">
                        <a:lnSpc>
                          <a:spcPct val="115000"/>
                        </a:lnSpc>
                        <a:spcBef>
                          <a:spcPts val="1000"/>
                        </a:spcBef>
                        <a:spcAft>
                          <a:spcPts val="0"/>
                        </a:spcAft>
                      </a:pPr>
                      <a:r>
                        <a:rPr lang="fr-FR" sz="1400" b="0" i="0" kern="50" dirty="0">
                          <a:solidFill>
                            <a:schemeClr val="tx1"/>
                          </a:solidFill>
                          <a:latin typeface="Times New Roman"/>
                          <a:ea typeface="Lucida Sans Unicode"/>
                        </a:rPr>
                        <a:t>Sacs</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Bef>
                          <a:spcPts val="1000"/>
                        </a:spcBef>
                        <a:spcAft>
                          <a:spcPts val="0"/>
                        </a:spcAft>
                      </a:pPr>
                      <a:r>
                        <a:rPr lang="fr-FR" sz="1400" b="0" i="0" kern="50" dirty="0">
                          <a:solidFill>
                            <a:schemeClr val="tx1"/>
                          </a:solidFill>
                          <a:latin typeface="Times New Roman"/>
                          <a:ea typeface="Lucida Sans Unicode"/>
                        </a:rPr>
                        <a:t>Matériel</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Bef>
                          <a:spcPts val="1000"/>
                        </a:spcBef>
                        <a:spcAft>
                          <a:spcPts val="0"/>
                        </a:spcAft>
                      </a:pPr>
                      <a:r>
                        <a:rPr lang="fr-FR" sz="1400" b="0" i="0" kern="50" dirty="0">
                          <a:solidFill>
                            <a:schemeClr val="tx1"/>
                          </a:solidFill>
                          <a:latin typeface="Times New Roman"/>
                          <a:ea typeface="Lucida Sans Unicode"/>
                        </a:rPr>
                        <a:t>Objectifs</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353837">
                <a:tc>
                  <a:txBody>
                    <a:bodyPr/>
                    <a:lstStyle/>
                    <a:p>
                      <a:pPr algn="just">
                        <a:lnSpc>
                          <a:spcPct val="115000"/>
                        </a:lnSpc>
                        <a:spcBef>
                          <a:spcPts val="1000"/>
                        </a:spcBef>
                        <a:spcAft>
                          <a:spcPts val="0"/>
                        </a:spcAft>
                      </a:pPr>
                      <a:r>
                        <a:rPr lang="fr-FR" sz="1400" b="1" i="0" kern="50" dirty="0">
                          <a:solidFill>
                            <a:schemeClr val="tx1"/>
                          </a:solidFill>
                          <a:latin typeface="Times New Roman"/>
                          <a:ea typeface="Lucida Sans Unicode"/>
                        </a:rPr>
                        <a:t>Sac « son </a:t>
                      </a:r>
                      <a:r>
                        <a:rPr lang="fr-FR" sz="1400" b="1" i="0" kern="50" dirty="0" smtClean="0">
                          <a:solidFill>
                            <a:schemeClr val="tx1"/>
                          </a:solidFill>
                          <a:latin typeface="Times New Roman"/>
                          <a:ea typeface="Lucida Sans Unicode"/>
                        </a:rPr>
                        <a:t>»</a:t>
                      </a:r>
                      <a:endParaRPr lang="fr-FR" sz="1400" b="1" i="1" kern="50" dirty="0">
                        <a:solidFill>
                          <a:schemeClr val="tx1"/>
                        </a:solidFill>
                        <a:latin typeface="Times New Roman"/>
                        <a:ea typeface="Lucida Sans Unicode"/>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just">
                        <a:lnSpc>
                          <a:spcPct val="115000"/>
                        </a:lnSpc>
                        <a:spcBef>
                          <a:spcPts val="1000"/>
                        </a:spcBef>
                        <a:spcAft>
                          <a:spcPts val="0"/>
                        </a:spcAft>
                      </a:pPr>
                      <a:r>
                        <a:rPr lang="fr-FR" sz="1400" b="0" i="0" kern="50" dirty="0">
                          <a:solidFill>
                            <a:schemeClr val="tx1"/>
                          </a:solidFill>
                          <a:latin typeface="Times New Roman"/>
                          <a:ea typeface="Lucida Sans Unicode"/>
                        </a:rPr>
                        <a:t>Musique (mp3/enceintes)</a:t>
                      </a:r>
                      <a:endParaRPr lang="fr-FR" sz="1400" b="1" i="1" kern="50" dirty="0">
                        <a:solidFill>
                          <a:schemeClr val="tx1"/>
                        </a:solidFill>
                        <a:latin typeface="Times New Roman"/>
                        <a:ea typeface="Lucida Sans Unicode"/>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just">
                        <a:lnSpc>
                          <a:spcPct val="115000"/>
                        </a:lnSpc>
                        <a:spcAft>
                          <a:spcPts val="1000"/>
                        </a:spcAft>
                      </a:pPr>
                      <a:r>
                        <a:rPr lang="fr-FR" sz="1400" kern="50">
                          <a:solidFill>
                            <a:schemeClr val="tx1"/>
                          </a:solidFill>
                          <a:latin typeface="Times New Roman"/>
                          <a:ea typeface="Lucida Sans Unicode"/>
                        </a:rPr>
                        <a:t>Enveloppe sonore</a:t>
                      </a:r>
                      <a:endParaRPr lang="fr-FR" sz="1400" kern="50">
                        <a:solidFill>
                          <a:schemeClr val="tx1"/>
                        </a:solidFill>
                        <a:latin typeface="Calibri"/>
                        <a:ea typeface="Lucida Sans Unicode"/>
                      </a:endParaRPr>
                    </a:p>
                    <a:p>
                      <a:pPr algn="just">
                        <a:lnSpc>
                          <a:spcPct val="115000"/>
                        </a:lnSpc>
                        <a:spcAft>
                          <a:spcPts val="1000"/>
                        </a:spcAft>
                      </a:pPr>
                      <a:r>
                        <a:rPr lang="fr-FR" sz="1400" kern="50">
                          <a:solidFill>
                            <a:schemeClr val="tx1"/>
                          </a:solidFill>
                          <a:latin typeface="Times New Roman"/>
                          <a:ea typeface="Lucida Sans Unicode"/>
                        </a:rPr>
                        <a:t>Contrôle environnemental</a:t>
                      </a:r>
                      <a:endParaRPr lang="fr-FR" sz="1400" kern="50">
                        <a:solidFill>
                          <a:schemeClr val="tx1"/>
                        </a:solidFill>
                        <a:latin typeface="Calibri"/>
                        <a:ea typeface="Lucida Sans Unicode"/>
                      </a:endParaRPr>
                    </a:p>
                    <a:p>
                      <a:pPr algn="just">
                        <a:lnSpc>
                          <a:spcPct val="115000"/>
                        </a:lnSpc>
                        <a:spcAft>
                          <a:spcPts val="1000"/>
                        </a:spcAft>
                      </a:pPr>
                      <a:r>
                        <a:rPr lang="fr-FR" sz="1400" kern="50">
                          <a:solidFill>
                            <a:schemeClr val="tx1"/>
                          </a:solidFill>
                          <a:latin typeface="Times New Roman"/>
                          <a:ea typeface="Lucida Sans Unicode"/>
                        </a:rPr>
                        <a:t>Ecouter de la musique</a:t>
                      </a:r>
                      <a:endParaRPr lang="fr-FR" sz="1400" kern="50">
                        <a:solidFill>
                          <a:schemeClr val="tx1"/>
                        </a:solidFill>
                        <a:latin typeface="Calibri"/>
                        <a:ea typeface="Lucida Sans Unicode"/>
                      </a:endParaRPr>
                    </a:p>
                    <a:p>
                      <a:pPr algn="just">
                        <a:lnSpc>
                          <a:spcPct val="115000"/>
                        </a:lnSpc>
                        <a:spcAft>
                          <a:spcPts val="1000"/>
                        </a:spcAft>
                      </a:pPr>
                      <a:r>
                        <a:rPr lang="fr-FR" sz="1400" kern="50">
                          <a:solidFill>
                            <a:schemeClr val="tx1"/>
                          </a:solidFill>
                          <a:latin typeface="Times New Roman"/>
                          <a:ea typeface="Lucida Sans Unicode"/>
                        </a:rPr>
                        <a:t>Relaxation</a:t>
                      </a:r>
                      <a:endParaRPr lang="fr-FR" sz="1400" kern="50">
                        <a:solidFill>
                          <a:schemeClr val="tx1"/>
                        </a:solidFill>
                        <a:latin typeface="Calibri"/>
                        <a:ea typeface="Lucida Sans Unicode"/>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839536">
                <a:tc>
                  <a:txBody>
                    <a:bodyPr/>
                    <a:lstStyle/>
                    <a:p>
                      <a:pPr algn="just">
                        <a:lnSpc>
                          <a:spcPct val="115000"/>
                        </a:lnSpc>
                        <a:spcBef>
                          <a:spcPts val="1000"/>
                        </a:spcBef>
                        <a:spcAft>
                          <a:spcPts val="0"/>
                        </a:spcAft>
                      </a:pPr>
                      <a:r>
                        <a:rPr lang="fr-FR" sz="1400" b="1" i="0" kern="50" dirty="0">
                          <a:solidFill>
                            <a:schemeClr val="tx1"/>
                          </a:solidFill>
                          <a:latin typeface="Times New Roman"/>
                          <a:ea typeface="Lucida Sans Unicode"/>
                        </a:rPr>
                        <a:t>Sac « odorat </a:t>
                      </a:r>
                      <a:r>
                        <a:rPr lang="fr-FR" sz="1400" b="1" i="0" kern="50" dirty="0" smtClean="0">
                          <a:solidFill>
                            <a:schemeClr val="tx1"/>
                          </a:solidFill>
                          <a:latin typeface="Times New Roman"/>
                          <a:ea typeface="Lucida Sans Unicode"/>
                        </a:rPr>
                        <a:t>»</a:t>
                      </a:r>
                      <a:endParaRPr lang="fr-FR" sz="1400" b="1" i="1" kern="50" dirty="0">
                        <a:solidFill>
                          <a:schemeClr val="tx1"/>
                        </a:solidFill>
                        <a:latin typeface="Times New Roman"/>
                        <a:ea typeface="Lucida Sans Unicode"/>
                      </a:endParaRPr>
                    </a:p>
                  </a:txBody>
                  <a:tcPr marL="68580" marR="68580" marT="0" marB="0">
                    <a:lnL>
                      <a:noFill/>
                    </a:lnL>
                    <a:lnR>
                      <a:noFill/>
                    </a:lnR>
                    <a:lnT>
                      <a:noFill/>
                    </a:lnT>
                    <a:lnB>
                      <a:noFill/>
                    </a:lnB>
                  </a:tcPr>
                </a:tc>
                <a:tc>
                  <a:txBody>
                    <a:bodyPr/>
                    <a:lstStyle/>
                    <a:p>
                      <a:pPr algn="just">
                        <a:lnSpc>
                          <a:spcPct val="115000"/>
                        </a:lnSpc>
                        <a:spcBef>
                          <a:spcPts val="1000"/>
                        </a:spcBef>
                        <a:spcAft>
                          <a:spcPts val="0"/>
                        </a:spcAft>
                      </a:pPr>
                      <a:r>
                        <a:rPr lang="fr-FR" sz="1400" b="0" i="0" kern="50" dirty="0">
                          <a:solidFill>
                            <a:schemeClr val="tx1"/>
                          </a:solidFill>
                          <a:latin typeface="Times New Roman"/>
                          <a:ea typeface="Lucida Sans Unicode"/>
                        </a:rPr>
                        <a:t>Bulles de savon</a:t>
                      </a:r>
                      <a:endParaRPr lang="fr-FR" sz="1400" b="1" i="1" kern="50" dirty="0">
                        <a:solidFill>
                          <a:schemeClr val="tx1"/>
                        </a:solidFill>
                        <a:latin typeface="Times New Roman"/>
                        <a:ea typeface="Lucida Sans Unicode"/>
                      </a:endParaRPr>
                    </a:p>
                  </a:txBody>
                  <a:tcPr marL="68580" marR="68580" marT="0" marB="0">
                    <a:lnL>
                      <a:noFill/>
                    </a:lnL>
                    <a:lnR>
                      <a:noFill/>
                    </a:lnR>
                    <a:lnT>
                      <a:noFill/>
                    </a:lnT>
                    <a:lnB>
                      <a:noFill/>
                    </a:lnB>
                  </a:tcPr>
                </a:tc>
                <a:tc>
                  <a:txBody>
                    <a:bodyPr/>
                    <a:lstStyle/>
                    <a:p>
                      <a:pPr algn="just">
                        <a:lnSpc>
                          <a:spcPct val="115000"/>
                        </a:lnSpc>
                        <a:spcBef>
                          <a:spcPts val="1000"/>
                        </a:spcBef>
                        <a:spcAft>
                          <a:spcPts val="0"/>
                        </a:spcAft>
                      </a:pPr>
                      <a:r>
                        <a:rPr lang="fr-FR" sz="1400" b="0" i="0" kern="50">
                          <a:solidFill>
                            <a:schemeClr val="tx1"/>
                          </a:solidFill>
                          <a:latin typeface="Times New Roman"/>
                          <a:ea typeface="Lucida Sans Unicode"/>
                        </a:rPr>
                        <a:t>Sentir, souffler</a:t>
                      </a:r>
                      <a:endParaRPr lang="fr-FR" sz="1400" b="1" i="1" kern="50">
                        <a:solidFill>
                          <a:schemeClr val="tx1"/>
                        </a:solidFill>
                        <a:latin typeface="Times New Roman"/>
                        <a:ea typeface="Lucida Sans Unicode"/>
                      </a:endParaRPr>
                    </a:p>
                    <a:p>
                      <a:pPr algn="just">
                        <a:lnSpc>
                          <a:spcPct val="115000"/>
                        </a:lnSpc>
                        <a:spcBef>
                          <a:spcPts val="1000"/>
                        </a:spcBef>
                        <a:spcAft>
                          <a:spcPts val="0"/>
                        </a:spcAft>
                      </a:pPr>
                      <a:r>
                        <a:rPr lang="fr-FR" sz="1400" b="0" i="0" kern="50">
                          <a:solidFill>
                            <a:schemeClr val="tx1"/>
                          </a:solidFill>
                          <a:latin typeface="Times New Roman"/>
                          <a:ea typeface="Lucida Sans Unicode"/>
                        </a:rPr>
                        <a:t>Regarder</a:t>
                      </a:r>
                      <a:endParaRPr lang="fr-FR" sz="1400" b="1" i="1" kern="50">
                        <a:solidFill>
                          <a:schemeClr val="tx1"/>
                        </a:solidFill>
                        <a:latin typeface="Times New Roman"/>
                        <a:ea typeface="Lucida Sans Unicode"/>
                      </a:endParaRPr>
                    </a:p>
                    <a:p>
                      <a:pPr algn="just">
                        <a:lnSpc>
                          <a:spcPct val="115000"/>
                        </a:lnSpc>
                        <a:spcAft>
                          <a:spcPts val="1000"/>
                        </a:spcAft>
                      </a:pPr>
                      <a:r>
                        <a:rPr lang="fr-FR" sz="1400" kern="50">
                          <a:solidFill>
                            <a:schemeClr val="tx1"/>
                          </a:solidFill>
                          <a:latin typeface="Times New Roman"/>
                          <a:ea typeface="Lucida Sans Unicode"/>
                        </a:rPr>
                        <a:t>Contact avec la peau</a:t>
                      </a:r>
                      <a:endParaRPr lang="fr-FR" sz="1400" kern="50">
                        <a:solidFill>
                          <a:schemeClr val="tx1"/>
                        </a:solidFill>
                        <a:latin typeface="Calibri"/>
                        <a:ea typeface="Lucida Sans Unicode"/>
                      </a:endParaRPr>
                    </a:p>
                  </a:txBody>
                  <a:tcPr marL="68580" marR="68580" marT="0" marB="0">
                    <a:lnL>
                      <a:noFill/>
                    </a:lnL>
                    <a:lnR>
                      <a:noFill/>
                    </a:lnR>
                    <a:lnT>
                      <a:noFill/>
                    </a:lnT>
                    <a:lnB>
                      <a:noFill/>
                    </a:lnB>
                  </a:tcPr>
                </a:tc>
              </a:tr>
              <a:tr h="839536">
                <a:tc>
                  <a:txBody>
                    <a:bodyPr/>
                    <a:lstStyle/>
                    <a:p>
                      <a:pPr algn="just">
                        <a:lnSpc>
                          <a:spcPct val="115000"/>
                        </a:lnSpc>
                        <a:spcBef>
                          <a:spcPts val="1000"/>
                        </a:spcBef>
                        <a:spcAft>
                          <a:spcPts val="0"/>
                        </a:spcAft>
                      </a:pPr>
                      <a:r>
                        <a:rPr lang="fr-FR" sz="1400" b="1" i="0" kern="50" dirty="0">
                          <a:solidFill>
                            <a:schemeClr val="tx1"/>
                          </a:solidFill>
                          <a:latin typeface="Times New Roman"/>
                          <a:ea typeface="Lucida Sans Unicode"/>
                        </a:rPr>
                        <a:t>Sac « vue »</a:t>
                      </a:r>
                      <a:endParaRPr lang="fr-FR" sz="1400" b="1" i="1" kern="50" dirty="0">
                        <a:solidFill>
                          <a:schemeClr val="tx1"/>
                        </a:solidFill>
                        <a:latin typeface="Times New Roman"/>
                        <a:ea typeface="Lucida Sans Unicode"/>
                      </a:endParaRPr>
                    </a:p>
                  </a:txBody>
                  <a:tcPr marL="68580" marR="68580" marT="0" marB="0">
                    <a:lnL>
                      <a:noFill/>
                    </a:lnL>
                    <a:lnR>
                      <a:noFill/>
                    </a:lnR>
                    <a:lnT>
                      <a:noFill/>
                    </a:lnT>
                    <a:lnB>
                      <a:noFill/>
                    </a:lnB>
                    <a:solidFill>
                      <a:srgbClr val="D3DFEE"/>
                    </a:solidFill>
                  </a:tcPr>
                </a:tc>
                <a:tc>
                  <a:txBody>
                    <a:bodyPr/>
                    <a:lstStyle/>
                    <a:p>
                      <a:pPr algn="just">
                        <a:lnSpc>
                          <a:spcPct val="115000"/>
                        </a:lnSpc>
                        <a:spcBef>
                          <a:spcPts val="1000"/>
                        </a:spcBef>
                        <a:spcAft>
                          <a:spcPts val="0"/>
                        </a:spcAft>
                      </a:pPr>
                      <a:r>
                        <a:rPr lang="fr-FR" sz="1400" b="0" i="0" kern="50" dirty="0">
                          <a:solidFill>
                            <a:schemeClr val="tx1"/>
                          </a:solidFill>
                          <a:latin typeface="Times New Roman"/>
                          <a:ea typeface="Lucida Sans Unicode"/>
                        </a:rPr>
                        <a:t>Lampe </a:t>
                      </a:r>
                      <a:r>
                        <a:rPr lang="fr-FR" sz="1400" b="0" i="0" kern="50" baseline="0" dirty="0" smtClean="0">
                          <a:solidFill>
                            <a:schemeClr val="tx1"/>
                          </a:solidFill>
                          <a:latin typeface="Times New Roman"/>
                          <a:ea typeface="Lucida Sans Unicode"/>
                        </a:rPr>
                        <a:t> l</a:t>
                      </a:r>
                      <a:r>
                        <a:rPr lang="fr-FR" sz="1400" b="0" i="0" kern="50" dirty="0" smtClean="0">
                          <a:solidFill>
                            <a:schemeClr val="tx1"/>
                          </a:solidFill>
                          <a:latin typeface="Times New Roman"/>
                          <a:ea typeface="Lucida Sans Unicode"/>
                        </a:rPr>
                        <a:t>aser</a:t>
                      </a:r>
                      <a:endParaRPr lang="fr-FR" sz="1400" b="1" i="1" kern="50" dirty="0">
                        <a:solidFill>
                          <a:schemeClr val="tx1"/>
                        </a:solidFill>
                        <a:latin typeface="Times New Roman"/>
                        <a:ea typeface="Lucida Sans Unicode"/>
                      </a:endParaRPr>
                    </a:p>
                  </a:txBody>
                  <a:tcPr marL="68580" marR="68580" marT="0" marB="0">
                    <a:lnL>
                      <a:noFill/>
                    </a:lnL>
                    <a:lnR>
                      <a:noFill/>
                    </a:lnR>
                    <a:lnT>
                      <a:noFill/>
                    </a:lnT>
                    <a:lnB>
                      <a:noFill/>
                    </a:lnB>
                    <a:solidFill>
                      <a:srgbClr val="D3DFEE"/>
                    </a:solidFill>
                  </a:tcPr>
                </a:tc>
                <a:tc>
                  <a:txBody>
                    <a:bodyPr/>
                    <a:lstStyle/>
                    <a:p>
                      <a:pPr algn="just">
                        <a:lnSpc>
                          <a:spcPct val="115000"/>
                        </a:lnSpc>
                        <a:spcBef>
                          <a:spcPts val="1000"/>
                        </a:spcBef>
                        <a:spcAft>
                          <a:spcPts val="0"/>
                        </a:spcAft>
                      </a:pPr>
                      <a:r>
                        <a:rPr lang="fr-FR" sz="1400" b="0" i="0" kern="50" dirty="0">
                          <a:solidFill>
                            <a:schemeClr val="tx1"/>
                          </a:solidFill>
                          <a:latin typeface="Times New Roman"/>
                          <a:ea typeface="Lucida Sans Unicode"/>
                        </a:rPr>
                        <a:t>Toucher</a:t>
                      </a:r>
                      <a:endParaRPr lang="fr-FR" sz="1400" b="1" i="1" kern="50" dirty="0">
                        <a:solidFill>
                          <a:schemeClr val="tx1"/>
                        </a:solidFill>
                        <a:latin typeface="Times New Roman"/>
                        <a:ea typeface="Lucida Sans Unicode"/>
                      </a:endParaRPr>
                    </a:p>
                    <a:p>
                      <a:pPr algn="just">
                        <a:lnSpc>
                          <a:spcPct val="115000"/>
                        </a:lnSpc>
                        <a:spcAft>
                          <a:spcPts val="1000"/>
                        </a:spcAft>
                      </a:pPr>
                      <a:r>
                        <a:rPr lang="fr-FR" sz="1400" kern="50" dirty="0">
                          <a:solidFill>
                            <a:schemeClr val="tx1"/>
                          </a:solidFill>
                          <a:latin typeface="Times New Roman"/>
                          <a:ea typeface="Lucida Sans Unicode"/>
                        </a:rPr>
                        <a:t>Suivre du regard</a:t>
                      </a:r>
                      <a:endParaRPr lang="fr-FR" sz="1400" kern="50" dirty="0">
                        <a:solidFill>
                          <a:schemeClr val="tx1"/>
                        </a:solidFill>
                        <a:latin typeface="Calibri"/>
                        <a:ea typeface="Lucida Sans Unicode"/>
                      </a:endParaRPr>
                    </a:p>
                    <a:p>
                      <a:pPr algn="just">
                        <a:lnSpc>
                          <a:spcPct val="115000"/>
                        </a:lnSpc>
                        <a:spcAft>
                          <a:spcPts val="1000"/>
                        </a:spcAft>
                      </a:pPr>
                      <a:r>
                        <a:rPr lang="fr-FR" sz="1400" kern="50" dirty="0">
                          <a:solidFill>
                            <a:schemeClr val="tx1"/>
                          </a:solidFill>
                          <a:latin typeface="Times New Roman"/>
                          <a:ea typeface="Lucida Sans Unicode"/>
                        </a:rPr>
                        <a:t>Nouvel environnement</a:t>
                      </a:r>
                      <a:endParaRPr lang="fr-FR" sz="1400" kern="50" dirty="0">
                        <a:solidFill>
                          <a:schemeClr val="tx1"/>
                        </a:solidFill>
                        <a:latin typeface="Calibri"/>
                        <a:ea typeface="Lucida Sans Unicode"/>
                      </a:endParaRPr>
                    </a:p>
                  </a:txBody>
                  <a:tcPr marL="68580" marR="68580" marT="0" marB="0">
                    <a:lnL>
                      <a:noFill/>
                    </a:lnL>
                    <a:lnR>
                      <a:noFill/>
                    </a:lnR>
                    <a:lnT>
                      <a:noFill/>
                    </a:lnT>
                    <a:lnB>
                      <a:noFill/>
                    </a:lnB>
                    <a:solidFill>
                      <a:srgbClr val="D3DFEE"/>
                    </a:solidFill>
                  </a:tcPr>
                </a:tc>
              </a:tr>
              <a:tr h="465909">
                <a:tc>
                  <a:txBody>
                    <a:bodyPr/>
                    <a:lstStyle/>
                    <a:p>
                      <a:pPr algn="just">
                        <a:lnSpc>
                          <a:spcPct val="115000"/>
                        </a:lnSpc>
                        <a:spcBef>
                          <a:spcPts val="1000"/>
                        </a:spcBef>
                        <a:spcAft>
                          <a:spcPts val="0"/>
                        </a:spcAft>
                      </a:pPr>
                      <a:r>
                        <a:rPr lang="fr-FR" sz="1400" b="1" i="0" kern="50" dirty="0">
                          <a:solidFill>
                            <a:schemeClr val="tx1"/>
                          </a:solidFill>
                          <a:latin typeface="Times New Roman"/>
                          <a:ea typeface="Lucida Sans Unicode"/>
                        </a:rPr>
                        <a:t>Sac « gout »</a:t>
                      </a:r>
                      <a:endParaRPr lang="fr-FR" sz="1400" b="1" i="1" kern="50" dirty="0">
                        <a:solidFill>
                          <a:schemeClr val="tx1"/>
                        </a:solidFill>
                        <a:latin typeface="Times New Roman"/>
                        <a:ea typeface="Lucida Sans Unicode"/>
                      </a:endParaRPr>
                    </a:p>
                  </a:txBody>
                  <a:tcPr marL="68580" marR="68580" marT="0" marB="0">
                    <a:lnL>
                      <a:noFill/>
                    </a:lnL>
                    <a:lnR>
                      <a:noFill/>
                    </a:lnR>
                    <a:lnT>
                      <a:noFill/>
                    </a:lnT>
                    <a:lnB>
                      <a:noFill/>
                    </a:lnB>
                  </a:tcPr>
                </a:tc>
                <a:tc>
                  <a:txBody>
                    <a:bodyPr/>
                    <a:lstStyle/>
                    <a:p>
                      <a:pPr algn="just">
                        <a:lnSpc>
                          <a:spcPct val="115000"/>
                        </a:lnSpc>
                        <a:spcBef>
                          <a:spcPts val="1000"/>
                        </a:spcBef>
                        <a:spcAft>
                          <a:spcPts val="0"/>
                        </a:spcAft>
                      </a:pPr>
                      <a:r>
                        <a:rPr lang="fr-FR" sz="1400" b="0" i="0" kern="50">
                          <a:solidFill>
                            <a:schemeClr val="tx1"/>
                          </a:solidFill>
                          <a:latin typeface="Times New Roman"/>
                          <a:ea typeface="Lucida Sans Unicode"/>
                        </a:rPr>
                        <a:t>Fruits (mandarine, banane)</a:t>
                      </a:r>
                      <a:endParaRPr lang="fr-FR" sz="1400" b="1" i="1" kern="50">
                        <a:solidFill>
                          <a:schemeClr val="tx1"/>
                        </a:solidFill>
                        <a:latin typeface="Times New Roman"/>
                        <a:ea typeface="Lucida Sans Unicode"/>
                      </a:endParaRPr>
                    </a:p>
                  </a:txBody>
                  <a:tcPr marL="68580" marR="68580" marT="0" marB="0">
                    <a:lnL>
                      <a:noFill/>
                    </a:lnL>
                    <a:lnR>
                      <a:noFill/>
                    </a:lnR>
                    <a:lnT>
                      <a:noFill/>
                    </a:lnT>
                    <a:lnB>
                      <a:noFill/>
                    </a:lnB>
                  </a:tcPr>
                </a:tc>
                <a:tc>
                  <a:txBody>
                    <a:bodyPr/>
                    <a:lstStyle/>
                    <a:p>
                      <a:pPr algn="just">
                        <a:lnSpc>
                          <a:spcPct val="115000"/>
                        </a:lnSpc>
                        <a:spcBef>
                          <a:spcPts val="1000"/>
                        </a:spcBef>
                        <a:spcAft>
                          <a:spcPts val="0"/>
                        </a:spcAft>
                      </a:pPr>
                      <a:r>
                        <a:rPr lang="fr-FR" sz="1400" b="0" i="0" kern="50" dirty="0">
                          <a:solidFill>
                            <a:schemeClr val="tx1"/>
                          </a:solidFill>
                          <a:latin typeface="Times New Roman"/>
                          <a:ea typeface="Lucida Sans Unicode"/>
                        </a:rPr>
                        <a:t>Stimulation buccale (se mettre en appétit, saliver, déglutir, lécher, sucer)</a:t>
                      </a:r>
                      <a:endParaRPr lang="fr-FR" sz="1400" b="1" i="1" kern="50" dirty="0">
                        <a:solidFill>
                          <a:schemeClr val="tx1"/>
                        </a:solidFill>
                        <a:latin typeface="Times New Roman"/>
                        <a:ea typeface="Lucida Sans Unicode"/>
                      </a:endParaRPr>
                    </a:p>
                  </a:txBody>
                  <a:tcPr marL="68580" marR="68580" marT="0" marB="0">
                    <a:lnL>
                      <a:noFill/>
                    </a:lnL>
                    <a:lnR>
                      <a:noFill/>
                    </a:lnR>
                    <a:lnT>
                      <a:noFill/>
                    </a:lnT>
                    <a:lnB>
                      <a:noFill/>
                    </a:lnB>
                  </a:tcPr>
                </a:tc>
              </a:tr>
              <a:tr h="1164772">
                <a:tc>
                  <a:txBody>
                    <a:bodyPr/>
                    <a:lstStyle/>
                    <a:p>
                      <a:pPr algn="just">
                        <a:lnSpc>
                          <a:spcPct val="115000"/>
                        </a:lnSpc>
                        <a:spcBef>
                          <a:spcPts val="1000"/>
                        </a:spcBef>
                        <a:spcAft>
                          <a:spcPts val="0"/>
                        </a:spcAft>
                      </a:pPr>
                      <a:r>
                        <a:rPr lang="fr-FR" sz="1400" b="1" i="0" kern="50" dirty="0">
                          <a:solidFill>
                            <a:schemeClr val="tx1"/>
                          </a:solidFill>
                          <a:latin typeface="Times New Roman"/>
                          <a:ea typeface="Lucida Sans Unicode"/>
                        </a:rPr>
                        <a:t>Sac « toucher »</a:t>
                      </a:r>
                      <a:endParaRPr lang="fr-FR" sz="1400" b="1" i="1" kern="50" dirty="0">
                        <a:solidFill>
                          <a:schemeClr val="tx1"/>
                        </a:solidFill>
                        <a:latin typeface="Times New Roman"/>
                        <a:ea typeface="Lucida Sans Unicode"/>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Bef>
                          <a:spcPts val="1000"/>
                        </a:spcBef>
                        <a:spcAft>
                          <a:spcPts val="0"/>
                        </a:spcAft>
                      </a:pPr>
                      <a:r>
                        <a:rPr lang="fr-FR" sz="1400" b="0" i="0" kern="50" dirty="0" smtClean="0">
                          <a:solidFill>
                            <a:schemeClr val="tx1"/>
                          </a:solidFill>
                          <a:latin typeface="Times New Roman"/>
                          <a:ea typeface="Lucida Sans Unicode"/>
                        </a:rPr>
                        <a:t>matériel </a:t>
                      </a:r>
                      <a:r>
                        <a:rPr lang="fr-FR" sz="1400" b="0" i="0" kern="50" dirty="0">
                          <a:solidFill>
                            <a:schemeClr val="tx1"/>
                          </a:solidFill>
                          <a:latin typeface="Times New Roman"/>
                          <a:ea typeface="Lucida Sans Unicode"/>
                        </a:rPr>
                        <a:t>de massage (masseur tête, objets </a:t>
                      </a:r>
                      <a:r>
                        <a:rPr lang="fr-FR" sz="1400" b="0" i="0" kern="50" dirty="0" smtClean="0">
                          <a:solidFill>
                            <a:schemeClr val="tx1"/>
                          </a:solidFill>
                          <a:latin typeface="Times New Roman"/>
                          <a:ea typeface="Lucida Sans Unicode"/>
                        </a:rPr>
                        <a:t>vibrants)</a:t>
                      </a:r>
                      <a:endParaRPr lang="fr-FR" sz="1400" b="1" i="1" kern="50" dirty="0">
                        <a:solidFill>
                          <a:schemeClr val="tx1"/>
                        </a:solidFill>
                        <a:latin typeface="Times New Roman"/>
                        <a:ea typeface="Lucida Sans Unicode"/>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Bef>
                          <a:spcPts val="1000"/>
                        </a:spcBef>
                        <a:spcAft>
                          <a:spcPts val="0"/>
                        </a:spcAft>
                      </a:pPr>
                      <a:r>
                        <a:rPr lang="fr-FR" sz="1400" b="0" i="0" kern="50" dirty="0">
                          <a:solidFill>
                            <a:schemeClr val="tx1"/>
                          </a:solidFill>
                          <a:latin typeface="Times New Roman"/>
                          <a:ea typeface="Lucida Sans Unicode"/>
                        </a:rPr>
                        <a:t>Manipulation</a:t>
                      </a:r>
                      <a:endParaRPr lang="fr-FR" sz="1400" b="1" i="1" kern="50" dirty="0">
                        <a:solidFill>
                          <a:schemeClr val="tx1"/>
                        </a:solidFill>
                        <a:latin typeface="Times New Roman"/>
                        <a:ea typeface="Lucida Sans Unicode"/>
                      </a:endParaRPr>
                    </a:p>
                    <a:p>
                      <a:pPr algn="just">
                        <a:lnSpc>
                          <a:spcPct val="115000"/>
                        </a:lnSpc>
                        <a:spcAft>
                          <a:spcPts val="1000"/>
                        </a:spcAft>
                      </a:pPr>
                      <a:r>
                        <a:rPr lang="fr-FR" sz="1400" kern="50" dirty="0">
                          <a:solidFill>
                            <a:schemeClr val="tx1"/>
                          </a:solidFill>
                          <a:latin typeface="Times New Roman"/>
                          <a:ea typeface="Lucida Sans Unicode"/>
                        </a:rPr>
                        <a:t>Préhension</a:t>
                      </a:r>
                      <a:endParaRPr lang="fr-FR" sz="1400" kern="50" dirty="0">
                        <a:solidFill>
                          <a:schemeClr val="tx1"/>
                        </a:solidFill>
                        <a:latin typeface="Calibri"/>
                        <a:ea typeface="Lucida Sans Unicode"/>
                      </a:endParaRPr>
                    </a:p>
                    <a:p>
                      <a:pPr algn="just">
                        <a:lnSpc>
                          <a:spcPct val="115000"/>
                        </a:lnSpc>
                        <a:spcAft>
                          <a:spcPts val="1000"/>
                        </a:spcAft>
                      </a:pPr>
                      <a:r>
                        <a:rPr lang="fr-FR" sz="1400" kern="50" dirty="0">
                          <a:solidFill>
                            <a:schemeClr val="tx1"/>
                          </a:solidFill>
                          <a:latin typeface="Times New Roman"/>
                          <a:ea typeface="Lucida Sans Unicode"/>
                        </a:rPr>
                        <a:t>Massage (percussions, pressions superficielles et profondes)</a:t>
                      </a:r>
                      <a:endParaRPr lang="fr-FR" sz="1400" kern="50" dirty="0">
                        <a:solidFill>
                          <a:schemeClr val="tx1"/>
                        </a:solidFill>
                        <a:latin typeface="Calibri"/>
                        <a:ea typeface="Lucida Sans Unicode"/>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1547664" y="2348880"/>
            <a:ext cx="1160726" cy="864096"/>
          </a:xfrm>
          <a:prstGeom prst="rect">
            <a:avLst/>
          </a:prstGeom>
          <a:solidFill>
            <a:srgbClr val="FFFFFF">
              <a:alpha val="0"/>
            </a:srgbClr>
          </a:solid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63688" y="3501008"/>
            <a:ext cx="666750" cy="666750"/>
          </a:xfrm>
          <a:prstGeom prst="rect">
            <a:avLst/>
          </a:prstGeom>
          <a:solidFill>
            <a:srgbClr val="FFFFFF">
              <a:alpha val="0"/>
            </a:srgbClr>
          </a:solid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835696" y="4365104"/>
            <a:ext cx="541996" cy="720080"/>
          </a:xfrm>
          <a:prstGeom prst="rect">
            <a:avLst/>
          </a:prstGeom>
          <a:solidFill>
            <a:srgbClr val="FFFFFF">
              <a:alpha val="0"/>
            </a:srgbClr>
          </a:solid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619672" y="5733256"/>
            <a:ext cx="1020316" cy="765237"/>
          </a:xfrm>
          <a:prstGeom prst="rect">
            <a:avLst/>
          </a:prstGeom>
          <a:solidFill>
            <a:srgbClr val="FFFFFF">
              <a:alpha val="0"/>
            </a:srgbClr>
          </a:solid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208912" cy="864096"/>
          </a:xfrm>
        </p:spPr>
        <p:txBody>
          <a:bodyPr>
            <a:normAutofit fontScale="90000"/>
          </a:bodyPr>
          <a:lstStyle/>
          <a:p>
            <a:r>
              <a:rPr lang="fr-FR" b="1" dirty="0" smtClean="0"/>
              <a:t>Evaluation du tonus musculaire et de la fréquence cardiaque</a:t>
            </a:r>
          </a:p>
        </p:txBody>
      </p:sp>
      <p:sp>
        <p:nvSpPr>
          <p:cNvPr id="3" name="Espace réservé du contenu 2"/>
          <p:cNvSpPr>
            <a:spLocks noGrp="1"/>
          </p:cNvSpPr>
          <p:nvPr>
            <p:ph sz="quarter" idx="1"/>
          </p:nvPr>
        </p:nvSpPr>
        <p:spPr>
          <a:xfrm>
            <a:off x="0" y="1052736"/>
            <a:ext cx="7467600" cy="4873752"/>
          </a:xfrm>
        </p:spPr>
        <p:txBody>
          <a:bodyPr/>
          <a:lstStyle/>
          <a:p>
            <a:pPr>
              <a:buNone/>
            </a:pPr>
            <a:r>
              <a:rPr lang="fr-FR" b="1" dirty="0" smtClean="0"/>
              <a:t>- </a:t>
            </a:r>
            <a:r>
              <a:rPr lang="fr-FR" b="1" i="1" dirty="0" smtClean="0"/>
              <a:t>l’échelle d’</a:t>
            </a:r>
            <a:r>
              <a:rPr lang="fr-FR" b="1" i="1" dirty="0" err="1" smtClean="0"/>
              <a:t>Ashworth</a:t>
            </a:r>
            <a:endParaRPr lang="fr-FR" b="1" i="1" dirty="0" smtClean="0"/>
          </a:p>
          <a:p>
            <a:r>
              <a:rPr lang="fr-FR" dirty="0" smtClean="0"/>
              <a:t>Par manipulation passive des membres supérieurs de flexion/extension </a:t>
            </a:r>
          </a:p>
          <a:p>
            <a:r>
              <a:rPr lang="fr-FR" dirty="0" smtClean="0"/>
              <a:t>En début et en fin de séance</a:t>
            </a:r>
          </a:p>
          <a:p>
            <a:endParaRPr lang="fr-FR" dirty="0" smtClean="0"/>
          </a:p>
          <a:p>
            <a:pPr>
              <a:buNone/>
            </a:pPr>
            <a:r>
              <a:rPr lang="fr-BE" b="1" i="1" dirty="0" smtClean="0"/>
              <a:t>- le </a:t>
            </a:r>
            <a:r>
              <a:rPr lang="fr-BE" b="1" i="1" dirty="0" err="1" smtClean="0"/>
              <a:t>cardiofréquencemètre</a:t>
            </a:r>
            <a:endParaRPr lang="fr-BE" b="1" i="1" dirty="0" smtClean="0"/>
          </a:p>
          <a:p>
            <a:r>
              <a:rPr lang="fr-BE" dirty="0" smtClean="0"/>
              <a:t>Enregistrement de la séance</a:t>
            </a:r>
          </a:p>
          <a:p>
            <a:endParaRPr lang="fr-BE"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14</a:t>
            </a:fld>
            <a:endParaRPr lang="fr-FR"/>
          </a:p>
        </p:txBody>
      </p:sp>
      <p:sp>
        <p:nvSpPr>
          <p:cNvPr id="5" name="Espace réservé du pied de page 4"/>
          <p:cNvSpPr>
            <a:spLocks noGrp="1"/>
          </p:cNvSpPr>
          <p:nvPr>
            <p:ph type="ftr" sz="quarter" idx="16"/>
          </p:nvPr>
        </p:nvSpPr>
        <p:spPr/>
        <p:txBody>
          <a:bodyPr/>
          <a:lstStyle/>
          <a:p>
            <a:r>
              <a:rPr lang="fr-FR" smtClean="0"/>
              <a:t>ROUILLE Juliette</a:t>
            </a:r>
            <a:endParaRPr lang="fr-FR"/>
          </a:p>
        </p:txBody>
      </p:sp>
      <p:graphicFrame>
        <p:nvGraphicFramePr>
          <p:cNvPr id="6" name="Tableau 5"/>
          <p:cNvGraphicFramePr>
            <a:graphicFrameLocks noGrp="1"/>
          </p:cNvGraphicFramePr>
          <p:nvPr/>
        </p:nvGraphicFramePr>
        <p:xfrm>
          <a:off x="5076056" y="1916832"/>
          <a:ext cx="2995523" cy="4267200"/>
        </p:xfrm>
        <a:graphic>
          <a:graphicData uri="http://schemas.openxmlformats.org/drawingml/2006/table">
            <a:tbl>
              <a:tblPr/>
              <a:tblGrid>
                <a:gridCol w="2995523"/>
              </a:tblGrid>
              <a:tr h="377521">
                <a:tc>
                  <a:txBody>
                    <a:bodyPr/>
                    <a:lstStyle/>
                    <a:p>
                      <a:pPr algn="just">
                        <a:spcAft>
                          <a:spcPts val="0"/>
                        </a:spcAft>
                      </a:pPr>
                      <a:r>
                        <a:rPr lang="fr-FR" sz="1400" dirty="0">
                          <a:solidFill>
                            <a:srgbClr val="000000"/>
                          </a:solidFill>
                          <a:latin typeface="Times New Roman"/>
                          <a:ea typeface="Times New Roman"/>
                        </a:rPr>
                        <a:t>0 = pas d'augmentation du tonus musculaire,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009">
                <a:tc>
                  <a:txBody>
                    <a:bodyPr/>
                    <a:lstStyle/>
                    <a:p>
                      <a:pPr algn="just">
                        <a:spcAft>
                          <a:spcPts val="0"/>
                        </a:spcAft>
                      </a:pPr>
                      <a:r>
                        <a:rPr lang="fr-FR" sz="1400" dirty="0">
                          <a:solidFill>
                            <a:srgbClr val="000000"/>
                          </a:solidFill>
                          <a:latin typeface="Times New Roman"/>
                          <a:ea typeface="Times New Roman"/>
                        </a:rPr>
                        <a:t>1 = légère augmentation du tonus musculaire qui se manifeste par une </a:t>
                      </a:r>
                      <a:r>
                        <a:rPr lang="fr-FR" sz="1400" b="1" dirty="0">
                          <a:solidFill>
                            <a:srgbClr val="000000"/>
                          </a:solidFill>
                          <a:latin typeface="Times New Roman"/>
                          <a:ea typeface="Times New Roman"/>
                        </a:rPr>
                        <a:t>secousse suivie d'un relâchement, </a:t>
                      </a:r>
                      <a:endParaRPr lang="fr-FR" sz="14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803">
                <a:tc>
                  <a:txBody>
                    <a:bodyPr/>
                    <a:lstStyle/>
                    <a:p>
                      <a:pPr algn="just">
                        <a:spcAft>
                          <a:spcPts val="0"/>
                        </a:spcAft>
                      </a:pPr>
                      <a:r>
                        <a:rPr lang="fr-FR" sz="1400" dirty="0">
                          <a:solidFill>
                            <a:srgbClr val="000000"/>
                          </a:solidFill>
                          <a:latin typeface="Times New Roman"/>
                          <a:ea typeface="Times New Roman"/>
                        </a:rPr>
                        <a:t>1+ = légère augmentation du tonus musculaire se manifestant par une secousse suivie d'une résistance perçue sur moins de la moitié de l'amplitude articulaire,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803">
                <a:tc>
                  <a:txBody>
                    <a:bodyPr/>
                    <a:lstStyle/>
                    <a:p>
                      <a:pPr algn="just">
                        <a:spcAft>
                          <a:spcPts val="0"/>
                        </a:spcAft>
                      </a:pPr>
                      <a:r>
                        <a:rPr lang="fr-FR" sz="1400" dirty="0">
                          <a:solidFill>
                            <a:srgbClr val="000000"/>
                          </a:solidFill>
                          <a:latin typeface="Times New Roman"/>
                          <a:ea typeface="Times New Roman"/>
                        </a:rPr>
                        <a:t>2 = augmentation plus marquée du tonus musculaire touchant la majeure partie de l'amplitude articulaire mais le </a:t>
                      </a:r>
                      <a:r>
                        <a:rPr lang="fr-FR" sz="1400" b="1" dirty="0">
                          <a:solidFill>
                            <a:srgbClr val="000000"/>
                          </a:solidFill>
                          <a:latin typeface="Times New Roman"/>
                          <a:ea typeface="Times New Roman"/>
                        </a:rPr>
                        <a:t>segment affecté peut être déplacé avec facilité, </a:t>
                      </a:r>
                      <a:endParaRPr lang="fr-FR" sz="14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282">
                <a:tc>
                  <a:txBody>
                    <a:bodyPr/>
                    <a:lstStyle/>
                    <a:p>
                      <a:pPr algn="just">
                        <a:spcAft>
                          <a:spcPts val="0"/>
                        </a:spcAft>
                      </a:pPr>
                      <a:r>
                        <a:rPr lang="fr-FR" sz="1400">
                          <a:solidFill>
                            <a:srgbClr val="000000"/>
                          </a:solidFill>
                          <a:latin typeface="Times New Roman"/>
                          <a:ea typeface="Times New Roman"/>
                        </a:rPr>
                        <a:t>3 = augmentation considérable du tonus musculaire, le </a:t>
                      </a:r>
                      <a:r>
                        <a:rPr lang="fr-FR" sz="1400" b="1">
                          <a:solidFill>
                            <a:srgbClr val="000000"/>
                          </a:solidFill>
                          <a:latin typeface="Times New Roman"/>
                          <a:ea typeface="Times New Roman"/>
                        </a:rPr>
                        <a:t>mouvement passif est difficile, </a:t>
                      </a:r>
                      <a:endParaRPr lang="fr-FR" sz="14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006">
                <a:tc>
                  <a:txBody>
                    <a:bodyPr/>
                    <a:lstStyle/>
                    <a:p>
                      <a:pPr algn="just">
                        <a:spcAft>
                          <a:spcPts val="0"/>
                        </a:spcAft>
                      </a:pPr>
                      <a:r>
                        <a:rPr lang="fr-FR" sz="1400" dirty="0">
                          <a:solidFill>
                            <a:srgbClr val="000000"/>
                          </a:solidFill>
                          <a:latin typeface="Times New Roman"/>
                          <a:ea typeface="Times New Roman"/>
                        </a:rPr>
                        <a:t>4 = le s</a:t>
                      </a:r>
                      <a:r>
                        <a:rPr lang="fr-FR" sz="1400" b="1" dirty="0">
                          <a:solidFill>
                            <a:srgbClr val="000000"/>
                          </a:solidFill>
                          <a:latin typeface="Times New Roman"/>
                          <a:ea typeface="Times New Roman"/>
                        </a:rPr>
                        <a:t>egment affecté est rigide </a:t>
                      </a:r>
                      <a:r>
                        <a:rPr lang="fr-FR" sz="1400" dirty="0">
                          <a:solidFill>
                            <a:srgbClr val="000000"/>
                          </a:solidFill>
                          <a:latin typeface="Times New Roman"/>
                          <a:ea typeface="Times New Roman"/>
                        </a:rPr>
                        <a:t>en flexion ou en extension.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387" name="Image 1"/>
          <p:cNvPicPr>
            <a:picLocks noChangeAspect="1" noChangeArrowheads="1"/>
          </p:cNvPicPr>
          <p:nvPr/>
        </p:nvPicPr>
        <p:blipFill>
          <a:blip r:embed="rId3" cstate="print"/>
          <a:srcRect/>
          <a:stretch>
            <a:fillRect/>
          </a:stretch>
        </p:blipFill>
        <p:spPr bwMode="auto">
          <a:xfrm>
            <a:off x="467544" y="4221088"/>
            <a:ext cx="1162050" cy="1152525"/>
          </a:xfrm>
          <a:prstGeom prst="rect">
            <a:avLst/>
          </a:prstGeom>
          <a:noFill/>
        </p:spPr>
      </p:pic>
      <p:pic>
        <p:nvPicPr>
          <p:cNvPr id="16386" name="Image 2"/>
          <p:cNvPicPr>
            <a:picLocks noChangeAspect="1" noChangeArrowheads="1"/>
          </p:cNvPicPr>
          <p:nvPr/>
        </p:nvPicPr>
        <p:blipFill>
          <a:blip r:embed="rId4" cstate="print"/>
          <a:srcRect/>
          <a:stretch>
            <a:fillRect/>
          </a:stretch>
        </p:blipFill>
        <p:spPr bwMode="auto">
          <a:xfrm>
            <a:off x="2123728" y="4149080"/>
            <a:ext cx="1028700" cy="1019175"/>
          </a:xfrm>
          <a:prstGeom prst="rect">
            <a:avLst/>
          </a:prstGeom>
          <a:noFill/>
        </p:spPr>
      </p:pic>
      <p:pic>
        <p:nvPicPr>
          <p:cNvPr id="16385" name="Image 3"/>
          <p:cNvPicPr>
            <a:picLocks noChangeAspect="1" noChangeArrowheads="1"/>
          </p:cNvPicPr>
          <p:nvPr/>
        </p:nvPicPr>
        <p:blipFill>
          <a:blip r:embed="rId5" cstate="print"/>
          <a:srcRect/>
          <a:stretch>
            <a:fillRect/>
          </a:stretch>
        </p:blipFill>
        <p:spPr bwMode="auto">
          <a:xfrm>
            <a:off x="3707904" y="4149080"/>
            <a:ext cx="1066800" cy="1057275"/>
          </a:xfrm>
          <a:prstGeom prst="rect">
            <a:avLst/>
          </a:prstGeom>
          <a:noFill/>
        </p:spPr>
      </p:pic>
      <p:sp>
        <p:nvSpPr>
          <p:cNvPr id="163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389" name="Rectangle 5"/>
          <p:cNvSpPr>
            <a:spLocks noChangeArrowheads="1"/>
          </p:cNvSpPr>
          <p:nvPr/>
        </p:nvSpPr>
        <p:spPr bwMode="auto">
          <a:xfrm>
            <a:off x="0" y="1609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390" name="Rectangle 6"/>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ZoneTexte 12"/>
          <p:cNvSpPr txBox="1"/>
          <p:nvPr/>
        </p:nvSpPr>
        <p:spPr>
          <a:xfrm>
            <a:off x="0" y="5229200"/>
            <a:ext cx="5040560" cy="646331"/>
          </a:xfrm>
          <a:prstGeom prst="rect">
            <a:avLst/>
          </a:prstGeom>
          <a:noFill/>
        </p:spPr>
        <p:txBody>
          <a:bodyPr wrap="square" rtlCol="0">
            <a:spAutoFit/>
          </a:bodyPr>
          <a:lstStyle/>
          <a:p>
            <a:pPr algn="ctr"/>
            <a:r>
              <a:rPr lang="fr-FR" dirty="0" smtClean="0"/>
              <a:t>CW-300 </a:t>
            </a:r>
            <a:r>
              <a:rPr lang="fr-FR" dirty="0" err="1" smtClean="0"/>
              <a:t>Heartwear</a:t>
            </a:r>
            <a:r>
              <a:rPr lang="fr-FR" dirty="0" smtClean="0"/>
              <a:t> </a:t>
            </a:r>
            <a:r>
              <a:rPr lang="fr-FR" dirty="0" err="1" smtClean="0"/>
              <a:t>Kalenji</a:t>
            </a:r>
            <a:r>
              <a:rPr lang="fr-FR" dirty="0" smtClean="0"/>
              <a:t> et son </a:t>
            </a:r>
            <a:r>
              <a:rPr lang="fr-FR" dirty="0" err="1" smtClean="0"/>
              <a:t>cardio</a:t>
            </a:r>
            <a:r>
              <a:rPr lang="fr-FR" dirty="0" smtClean="0"/>
              <a:t> </a:t>
            </a:r>
            <a:r>
              <a:rPr lang="fr-FR" dirty="0" err="1" smtClean="0"/>
              <a:t>connect</a:t>
            </a:r>
            <a:r>
              <a:rPr lang="fr-FR" dirty="0" smtClean="0"/>
              <a:t> </a:t>
            </a:r>
            <a:endParaRPr lang="fr-FR" dirty="0"/>
          </a:p>
        </p:txBody>
      </p:sp>
      <p:sp>
        <p:nvSpPr>
          <p:cNvPr id="14" name="ZoneTexte 13"/>
          <p:cNvSpPr txBox="1"/>
          <p:nvPr/>
        </p:nvSpPr>
        <p:spPr>
          <a:xfrm>
            <a:off x="4932040" y="6257836"/>
            <a:ext cx="3888432" cy="600164"/>
          </a:xfrm>
          <a:prstGeom prst="rect">
            <a:avLst/>
          </a:prstGeom>
          <a:noFill/>
        </p:spPr>
        <p:txBody>
          <a:bodyPr wrap="square" rtlCol="0">
            <a:spAutoFit/>
          </a:bodyPr>
          <a:lstStyle/>
          <a:p>
            <a:r>
              <a:rPr lang="fr-FR" sz="1100" dirty="0" smtClean="0"/>
              <a:t>HISLOP H., MONTGOMERY J. (2009), Le bilan musculaire de Daniels et </a:t>
            </a:r>
            <a:r>
              <a:rPr lang="fr-FR" sz="1100" dirty="0" err="1" smtClean="0"/>
              <a:t>Worthingham</a:t>
            </a:r>
            <a:r>
              <a:rPr lang="fr-FR" sz="1100" dirty="0" smtClean="0"/>
              <a:t> : techniques e </a:t>
            </a:r>
            <a:r>
              <a:rPr lang="fr-FR" sz="1100" dirty="0" err="1" smtClean="0"/>
              <a:t>testing</a:t>
            </a:r>
            <a:r>
              <a:rPr lang="fr-FR" sz="1100" dirty="0" smtClean="0"/>
              <a:t> manuel, Editions Broche, 206p</a:t>
            </a:r>
            <a:endParaRPr lang="fr-FR" sz="1100"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7467600" cy="652934"/>
          </a:xfrm>
        </p:spPr>
        <p:txBody>
          <a:bodyPr/>
          <a:lstStyle/>
          <a:p>
            <a:r>
              <a:rPr lang="fr-FR" dirty="0" smtClean="0"/>
              <a:t>Evaluation du comportement</a:t>
            </a:r>
            <a:endParaRPr lang="fr-BE" dirty="0"/>
          </a:p>
        </p:txBody>
      </p:sp>
      <p:sp>
        <p:nvSpPr>
          <p:cNvPr id="3" name="Espace réservé du contenu 2"/>
          <p:cNvSpPr>
            <a:spLocks noGrp="1"/>
          </p:cNvSpPr>
          <p:nvPr>
            <p:ph sz="quarter" idx="1"/>
          </p:nvPr>
        </p:nvSpPr>
        <p:spPr>
          <a:xfrm>
            <a:off x="457200" y="908720"/>
            <a:ext cx="7467600" cy="5565232"/>
          </a:xfrm>
        </p:spPr>
        <p:txBody>
          <a:bodyPr>
            <a:normAutofit/>
          </a:bodyPr>
          <a:lstStyle/>
          <a:p>
            <a:r>
              <a:rPr lang="fr-BE" dirty="0" smtClean="0"/>
              <a:t>Grille d’observation</a:t>
            </a:r>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r>
              <a:rPr lang="fr-BE" dirty="0" smtClean="0"/>
              <a:t>Compte rendu des séances</a:t>
            </a:r>
            <a:endParaRPr lang="fr-BE"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15</a:t>
            </a:fld>
            <a:endParaRPr lang="fr-FR"/>
          </a:p>
        </p:txBody>
      </p:sp>
      <p:sp>
        <p:nvSpPr>
          <p:cNvPr id="5" name="Espace réservé du pied de page 4"/>
          <p:cNvSpPr>
            <a:spLocks noGrp="1"/>
          </p:cNvSpPr>
          <p:nvPr>
            <p:ph type="ftr" sz="quarter" idx="16"/>
          </p:nvPr>
        </p:nvSpPr>
        <p:spPr/>
        <p:txBody>
          <a:bodyPr/>
          <a:lstStyle/>
          <a:p>
            <a:r>
              <a:rPr lang="fr-FR" smtClean="0"/>
              <a:t>ROUILLE Juliette</a:t>
            </a:r>
            <a:endParaRPr lang="fr-FR"/>
          </a:p>
        </p:txBody>
      </p:sp>
      <p:pic>
        <p:nvPicPr>
          <p:cNvPr id="15361" name="Diagramme 3"/>
          <p:cNvPicPr>
            <a:picLocks noChangeArrowheads="1"/>
          </p:cNvPicPr>
          <p:nvPr/>
        </p:nvPicPr>
        <p:blipFill>
          <a:blip r:embed="rId3" cstate="print"/>
          <a:srcRect l="-3323" r="-3435" b="-198"/>
          <a:stretch>
            <a:fillRect/>
          </a:stretch>
        </p:blipFill>
        <p:spPr bwMode="auto">
          <a:xfrm>
            <a:off x="323528" y="908720"/>
            <a:ext cx="8280920" cy="5040560"/>
          </a:xfrm>
          <a:prstGeom prst="rect">
            <a:avLst/>
          </a:prstGeom>
          <a:noFill/>
          <a:ln w="9525">
            <a:noFill/>
            <a:miter lim="800000"/>
            <a:headEnd/>
            <a:tailEnd/>
          </a:ln>
        </p:spPr>
      </p:pic>
      <p:sp>
        <p:nvSpPr>
          <p:cNvPr id="15362" name="AutoShape 2"/>
          <p:cNvSpPr>
            <a:spLocks noChangeArrowheads="1"/>
          </p:cNvSpPr>
          <p:nvPr/>
        </p:nvSpPr>
        <p:spPr bwMode="auto">
          <a:xfrm>
            <a:off x="683568" y="2348880"/>
            <a:ext cx="1800200" cy="864096"/>
          </a:xfrm>
          <a:prstGeom prst="wedgeEllipseCallout">
            <a:avLst>
              <a:gd name="adj1" fmla="val 27833"/>
              <a:gd name="adj2" fmla="val 9339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smtClean="0">
                <a:ln>
                  <a:noFill/>
                </a:ln>
                <a:solidFill>
                  <a:schemeClr val="tx1"/>
                </a:solidFill>
                <a:effectLst/>
                <a:latin typeface="Times New Roman" pitchFamily="18" charset="0"/>
                <a:cs typeface="Arial" pitchFamily="34" charset="0"/>
              </a:rPr>
              <a:t>Mise en place du </a:t>
            </a:r>
            <a:r>
              <a:rPr kumimoji="0" lang="fr-FR" sz="1000" b="0" i="0" u="none" strike="noStrike" cap="none" normalizeH="0" baseline="0" dirty="0" err="1" smtClean="0">
                <a:ln>
                  <a:noFill/>
                </a:ln>
                <a:solidFill>
                  <a:schemeClr val="tx1"/>
                </a:solidFill>
                <a:effectLst/>
                <a:latin typeface="Times New Roman" pitchFamily="18" charset="0"/>
                <a:cs typeface="Arial" pitchFamily="34" charset="0"/>
              </a:rPr>
              <a:t>cardio</a:t>
            </a:r>
            <a:r>
              <a:rPr kumimoji="0" lang="fr-FR" sz="1000" b="0" i="0" u="none" strike="noStrike" cap="none" normalizeH="0" baseline="0" dirty="0" smtClean="0">
                <a:ln>
                  <a:noFill/>
                </a:ln>
                <a:solidFill>
                  <a:schemeClr val="tx1"/>
                </a:solidFill>
                <a:effectLst/>
                <a:latin typeface="Times New Roman" pitchFamily="18" charset="0"/>
                <a:cs typeface="Arial" pitchFamily="34" charset="0"/>
              </a:rPr>
              <a:t> et manipulation passive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AutoShape 3"/>
          <p:cNvSpPr>
            <a:spLocks noChangeArrowheads="1"/>
          </p:cNvSpPr>
          <p:nvPr/>
        </p:nvSpPr>
        <p:spPr bwMode="auto">
          <a:xfrm>
            <a:off x="3851920" y="836712"/>
            <a:ext cx="1800200" cy="720849"/>
          </a:xfrm>
          <a:prstGeom prst="wedgeEllipseCallout">
            <a:avLst>
              <a:gd name="adj1" fmla="val 27833"/>
              <a:gd name="adj2" fmla="val 9339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smtClean="0">
                <a:ln>
                  <a:noFill/>
                </a:ln>
                <a:solidFill>
                  <a:schemeClr val="tx1"/>
                </a:solidFill>
                <a:effectLst/>
                <a:latin typeface="Times New Roman" pitchFamily="18" charset="0"/>
                <a:cs typeface="Arial" pitchFamily="34" charset="0"/>
              </a:rPr>
              <a:t>On retire </a:t>
            </a:r>
            <a:r>
              <a:rPr kumimoji="0" lang="fr-FR" sz="1000" b="0" i="0" u="none" strike="noStrike" cap="none" normalizeH="0" baseline="0" dirty="0" err="1" smtClean="0">
                <a:ln>
                  <a:noFill/>
                </a:ln>
                <a:solidFill>
                  <a:schemeClr val="tx1"/>
                </a:solidFill>
                <a:effectLst/>
                <a:latin typeface="Times New Roman" pitchFamily="18" charset="0"/>
                <a:cs typeface="Arial" pitchFamily="34" charset="0"/>
              </a:rPr>
              <a:t>cardio</a:t>
            </a:r>
            <a:r>
              <a:rPr kumimoji="0" lang="fr-FR" sz="1000" b="0" i="0" u="none" strike="noStrike" cap="none" normalizeH="0" baseline="0" dirty="0" smtClean="0">
                <a:ln>
                  <a:noFill/>
                </a:ln>
                <a:solidFill>
                  <a:schemeClr val="tx1"/>
                </a:solidFill>
                <a:effectLst/>
                <a:latin typeface="Times New Roman" pitchFamily="18" charset="0"/>
                <a:cs typeface="Arial" pitchFamily="34" charset="0"/>
              </a:rPr>
              <a:t> et manipulation passive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924944"/>
            <a:ext cx="7467600" cy="1143000"/>
          </a:xfrm>
        </p:spPr>
        <p:txBody>
          <a:bodyPr>
            <a:normAutofit/>
          </a:bodyPr>
          <a:lstStyle/>
          <a:p>
            <a:pPr algn="ctr"/>
            <a:r>
              <a:rPr lang="fr-FR" sz="5400" dirty="0" smtClean="0"/>
              <a:t>résultats</a:t>
            </a:r>
            <a:endParaRPr lang="fr-FR" sz="5400" dirty="0"/>
          </a:p>
        </p:txBody>
      </p:sp>
      <p:sp>
        <p:nvSpPr>
          <p:cNvPr id="3" name="Espace réservé du contenu 2"/>
          <p:cNvSpPr>
            <a:spLocks noGrp="1"/>
          </p:cNvSpPr>
          <p:nvPr>
            <p:ph sz="quarter" idx="1"/>
          </p:nvPr>
        </p:nvSpPr>
        <p:spPr/>
        <p:txBody>
          <a:bodyPr/>
          <a:lstStyle/>
          <a:p>
            <a:endParaRPr lang="fr-FR"/>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16</a:t>
            </a:fld>
            <a:endParaRPr lang="fr-F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Variations de la fréquence cardiaque d’un cas au cours de trois séances</a:t>
            </a:r>
            <a:endParaRPr lang="fr-FR"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17</a:t>
            </a:fld>
            <a:endParaRPr lang="fr-FR"/>
          </a:p>
        </p:txBody>
      </p:sp>
      <p:sp>
        <p:nvSpPr>
          <p:cNvPr id="6" name="ZoneTexte 5"/>
          <p:cNvSpPr txBox="1"/>
          <p:nvPr/>
        </p:nvSpPr>
        <p:spPr>
          <a:xfrm>
            <a:off x="683568" y="6211669"/>
            <a:ext cx="6840760" cy="646331"/>
          </a:xfrm>
          <a:prstGeom prst="rect">
            <a:avLst/>
          </a:prstGeom>
          <a:noFill/>
        </p:spPr>
        <p:txBody>
          <a:bodyPr wrap="square" rtlCol="0">
            <a:spAutoFit/>
          </a:bodyPr>
          <a:lstStyle/>
          <a:p>
            <a:r>
              <a:rPr lang="fr-FR" dirty="0" smtClean="0"/>
              <a:t>Durée différente</a:t>
            </a:r>
          </a:p>
          <a:p>
            <a:endParaRPr lang="fr-FR" dirty="0"/>
          </a:p>
        </p:txBody>
      </p:sp>
      <p:graphicFrame>
        <p:nvGraphicFramePr>
          <p:cNvPr id="7" name="Tableau 6"/>
          <p:cNvGraphicFramePr>
            <a:graphicFrameLocks noGrp="1"/>
          </p:cNvGraphicFramePr>
          <p:nvPr/>
        </p:nvGraphicFramePr>
        <p:xfrm>
          <a:off x="755576" y="2564904"/>
          <a:ext cx="7200800" cy="3176000"/>
        </p:xfrm>
        <a:graphic>
          <a:graphicData uri="http://schemas.openxmlformats.org/drawingml/2006/table">
            <a:tbl>
              <a:tblPr firstRow="1" bandRow="1">
                <a:tableStyleId>{5C22544A-7EE6-4342-B048-85BDC9FD1C3A}</a:tableStyleId>
              </a:tblPr>
              <a:tblGrid>
                <a:gridCol w="1800200"/>
                <a:gridCol w="1872208"/>
                <a:gridCol w="1728192"/>
                <a:gridCol w="1800200"/>
              </a:tblGrid>
              <a:tr h="792088">
                <a:tc>
                  <a:txBody>
                    <a:bodyPr/>
                    <a:lstStyle/>
                    <a:p>
                      <a:r>
                        <a:rPr lang="fr-FR" dirty="0" smtClean="0"/>
                        <a:t>Données récoltées</a:t>
                      </a:r>
                      <a:endParaRPr lang="fr-FR" dirty="0"/>
                    </a:p>
                  </a:txBody>
                  <a:tcPr/>
                </a:tc>
                <a:tc>
                  <a:txBody>
                    <a:bodyPr/>
                    <a:lstStyle/>
                    <a:p>
                      <a:r>
                        <a:rPr lang="fr-FR" dirty="0" smtClean="0"/>
                        <a:t>Séance massage (5min)</a:t>
                      </a:r>
                      <a:endParaRPr lang="fr-FR" dirty="0"/>
                    </a:p>
                  </a:txBody>
                  <a:tcPr/>
                </a:tc>
                <a:tc>
                  <a:txBody>
                    <a:bodyPr/>
                    <a:lstStyle/>
                    <a:p>
                      <a:r>
                        <a:rPr lang="fr-FR" dirty="0" smtClean="0"/>
                        <a:t>Découverte musicale (30min)</a:t>
                      </a:r>
                      <a:endParaRPr lang="fr-FR" dirty="0"/>
                    </a:p>
                  </a:txBody>
                  <a:tcPr/>
                </a:tc>
                <a:tc>
                  <a:txBody>
                    <a:bodyPr/>
                    <a:lstStyle/>
                    <a:p>
                      <a:r>
                        <a:rPr lang="fr-FR" dirty="0" smtClean="0"/>
                        <a:t>Espace « cocon »</a:t>
                      </a:r>
                    </a:p>
                    <a:p>
                      <a:r>
                        <a:rPr lang="fr-FR" dirty="0" smtClean="0"/>
                        <a:t>(45min)</a:t>
                      </a:r>
                      <a:endParaRPr lang="fr-FR" dirty="0"/>
                    </a:p>
                  </a:txBody>
                  <a:tcPr/>
                </a:tc>
              </a:tr>
              <a:tr h="542958">
                <a:tc>
                  <a:txBody>
                    <a:bodyPr/>
                    <a:lstStyle/>
                    <a:p>
                      <a:r>
                        <a:rPr lang="fr-FR" dirty="0" smtClean="0"/>
                        <a:t>FC repos</a:t>
                      </a:r>
                      <a:endParaRPr lang="fr-FR" dirty="0"/>
                    </a:p>
                  </a:txBody>
                  <a:tcPr/>
                </a:tc>
                <a:tc>
                  <a:txBody>
                    <a:bodyPr/>
                    <a:lstStyle/>
                    <a:p>
                      <a:r>
                        <a:rPr lang="fr-FR" dirty="0" smtClean="0"/>
                        <a:t>99bpm</a:t>
                      </a:r>
                      <a:endParaRPr lang="fr-FR" dirty="0"/>
                    </a:p>
                  </a:txBody>
                  <a:tcPr/>
                </a:tc>
                <a:tc>
                  <a:txBody>
                    <a:bodyPr/>
                    <a:lstStyle/>
                    <a:p>
                      <a:r>
                        <a:rPr lang="fr-FR" dirty="0" smtClean="0"/>
                        <a:t>99bpm</a:t>
                      </a:r>
                      <a:endParaRPr lang="fr-FR" dirty="0"/>
                    </a:p>
                  </a:txBody>
                  <a:tcPr/>
                </a:tc>
                <a:tc>
                  <a:txBody>
                    <a:bodyPr/>
                    <a:lstStyle/>
                    <a:p>
                      <a:r>
                        <a:rPr lang="fr-FR" dirty="0" smtClean="0"/>
                        <a:t>99bpm</a:t>
                      </a:r>
                      <a:endParaRPr lang="fr-FR" dirty="0"/>
                    </a:p>
                  </a:txBody>
                  <a:tcPr/>
                </a:tc>
              </a:tr>
              <a:tr h="542958">
                <a:tc>
                  <a:txBody>
                    <a:bodyPr/>
                    <a:lstStyle/>
                    <a:p>
                      <a:r>
                        <a:rPr lang="fr-FR" dirty="0" smtClean="0"/>
                        <a:t>FC max</a:t>
                      </a:r>
                      <a:endParaRPr lang="fr-FR" dirty="0"/>
                    </a:p>
                  </a:txBody>
                  <a:tcPr/>
                </a:tc>
                <a:tc>
                  <a:txBody>
                    <a:bodyPr/>
                    <a:lstStyle/>
                    <a:p>
                      <a:r>
                        <a:rPr lang="fr-FR" dirty="0" smtClean="0"/>
                        <a:t>126bpm</a:t>
                      </a:r>
                      <a:endParaRPr lang="fr-FR" dirty="0"/>
                    </a:p>
                  </a:txBody>
                  <a:tcPr/>
                </a:tc>
                <a:tc>
                  <a:txBody>
                    <a:bodyPr/>
                    <a:lstStyle/>
                    <a:p>
                      <a:r>
                        <a:rPr lang="fr-FR" dirty="0" smtClean="0"/>
                        <a:t>113bpm</a:t>
                      </a:r>
                      <a:endParaRPr lang="fr-FR" dirty="0"/>
                    </a:p>
                  </a:txBody>
                  <a:tcPr/>
                </a:tc>
                <a:tc>
                  <a:txBody>
                    <a:bodyPr/>
                    <a:lstStyle/>
                    <a:p>
                      <a:r>
                        <a:rPr lang="fr-FR" dirty="0" smtClean="0"/>
                        <a:t>112bpm</a:t>
                      </a:r>
                      <a:endParaRPr lang="fr-FR" dirty="0"/>
                    </a:p>
                  </a:txBody>
                  <a:tcPr/>
                </a:tc>
              </a:tr>
              <a:tr h="632726">
                <a:tc>
                  <a:txBody>
                    <a:bodyPr/>
                    <a:lstStyle/>
                    <a:p>
                      <a:r>
                        <a:rPr lang="fr-FR" dirty="0" smtClean="0"/>
                        <a:t>FC min</a:t>
                      </a:r>
                      <a:endParaRPr lang="fr-FR" dirty="0"/>
                    </a:p>
                  </a:txBody>
                  <a:tcPr/>
                </a:tc>
                <a:tc>
                  <a:txBody>
                    <a:bodyPr/>
                    <a:lstStyle/>
                    <a:p>
                      <a:r>
                        <a:rPr lang="fr-FR" dirty="0" smtClean="0"/>
                        <a:t>108bpm</a:t>
                      </a:r>
                      <a:endParaRPr lang="fr-FR" dirty="0"/>
                    </a:p>
                  </a:txBody>
                  <a:tcPr/>
                </a:tc>
                <a:tc>
                  <a:txBody>
                    <a:bodyPr/>
                    <a:lstStyle/>
                    <a:p>
                      <a:r>
                        <a:rPr lang="fr-FR" dirty="0" smtClean="0"/>
                        <a:t>71bpm</a:t>
                      </a:r>
                      <a:endParaRPr lang="fr-FR" dirty="0"/>
                    </a:p>
                  </a:txBody>
                  <a:tcPr/>
                </a:tc>
                <a:tc>
                  <a:txBody>
                    <a:bodyPr/>
                    <a:lstStyle/>
                    <a:p>
                      <a:r>
                        <a:rPr lang="fr-FR" dirty="0" smtClean="0"/>
                        <a:t>81bpm</a:t>
                      </a:r>
                      <a:endParaRPr lang="fr-FR" dirty="0"/>
                    </a:p>
                  </a:txBody>
                  <a:tcPr/>
                </a:tc>
              </a:tr>
              <a:tr h="542958">
                <a:tc>
                  <a:txBody>
                    <a:bodyPr/>
                    <a:lstStyle/>
                    <a:p>
                      <a:r>
                        <a:rPr lang="fr-FR" dirty="0" smtClean="0"/>
                        <a:t>FC </a:t>
                      </a:r>
                      <a:r>
                        <a:rPr lang="fr-FR" dirty="0" err="1" smtClean="0"/>
                        <a:t>moy</a:t>
                      </a:r>
                      <a:endParaRPr lang="fr-FR" dirty="0"/>
                    </a:p>
                  </a:txBody>
                  <a:tcPr/>
                </a:tc>
                <a:tc>
                  <a:txBody>
                    <a:bodyPr/>
                    <a:lstStyle/>
                    <a:p>
                      <a:r>
                        <a:rPr lang="fr-FR" i="1" dirty="0" smtClean="0"/>
                        <a:t>117bpm</a:t>
                      </a:r>
                      <a:endParaRPr lang="fr-FR" i="1" dirty="0"/>
                    </a:p>
                  </a:txBody>
                  <a:tcPr/>
                </a:tc>
                <a:tc>
                  <a:txBody>
                    <a:bodyPr/>
                    <a:lstStyle/>
                    <a:p>
                      <a:r>
                        <a:rPr lang="fr-FR" dirty="0" smtClean="0"/>
                        <a:t>92bpm</a:t>
                      </a:r>
                      <a:endParaRPr lang="fr-FR" dirty="0"/>
                    </a:p>
                  </a:txBody>
                  <a:tcPr/>
                </a:tc>
                <a:tc>
                  <a:txBody>
                    <a:bodyPr/>
                    <a:lstStyle/>
                    <a:p>
                      <a:r>
                        <a:rPr lang="fr-FR" dirty="0" smtClean="0"/>
                        <a:t>96,5bpm</a:t>
                      </a:r>
                      <a:endParaRPr lang="fr-FR" dirty="0"/>
                    </a:p>
                  </a:txBody>
                  <a:tcPr/>
                </a:tc>
              </a:tr>
            </a:tbl>
          </a:graphicData>
        </a:graphic>
      </p:graphicFrame>
      <p:sp>
        <p:nvSpPr>
          <p:cNvPr id="9" name="Flèche vers le bas 8"/>
          <p:cNvSpPr/>
          <p:nvPr/>
        </p:nvSpPr>
        <p:spPr>
          <a:xfrm>
            <a:off x="4932040" y="5805264"/>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6804248" y="580526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haut 10"/>
          <p:cNvSpPr/>
          <p:nvPr/>
        </p:nvSpPr>
        <p:spPr>
          <a:xfrm>
            <a:off x="3203848" y="5805264"/>
            <a:ext cx="432048"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11560" y="1556792"/>
            <a:ext cx="7560840" cy="923330"/>
          </a:xfrm>
          <a:prstGeom prst="rect">
            <a:avLst/>
          </a:prstGeom>
          <a:noFill/>
        </p:spPr>
        <p:txBody>
          <a:bodyPr wrap="square" rtlCol="0">
            <a:spAutoFit/>
          </a:bodyPr>
          <a:lstStyle/>
          <a:p>
            <a:r>
              <a:rPr lang="fr-FR" dirty="0" smtClean="0"/>
              <a:t>FC élevée pour les massages</a:t>
            </a:r>
          </a:p>
          <a:p>
            <a:r>
              <a:rPr lang="fr-FR" dirty="0" smtClean="0"/>
              <a:t>FC basse pour la découverte musicale et espace « cocon »</a:t>
            </a:r>
          </a:p>
          <a:p>
            <a:endParaRPr lang="fr-FR"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Cardiofréquencemètre</a:t>
            </a:r>
            <a:r>
              <a:rPr lang="fr-FR" b="1" dirty="0" smtClean="0"/>
              <a:t> et incompatibilité cardiaque</a:t>
            </a:r>
            <a:endParaRPr lang="fr-FR" b="1" dirty="0"/>
          </a:p>
        </p:txBody>
      </p:sp>
      <p:sp>
        <p:nvSpPr>
          <p:cNvPr id="3" name="Espace réservé du contenu 2"/>
          <p:cNvSpPr>
            <a:spLocks noGrp="1"/>
          </p:cNvSpPr>
          <p:nvPr>
            <p:ph sz="quarter" idx="1"/>
          </p:nvPr>
        </p:nvSpPr>
        <p:spPr>
          <a:xfrm>
            <a:off x="395536" y="1556792"/>
            <a:ext cx="7467600" cy="4873752"/>
          </a:xfrm>
        </p:spPr>
        <p:txBody>
          <a:bodyPr/>
          <a:lstStyle/>
          <a:p>
            <a:endParaRPr lang="fr-FR" dirty="0" smtClean="0"/>
          </a:p>
          <a:p>
            <a:r>
              <a:rPr lang="fr-FR" dirty="0" smtClean="0"/>
              <a:t>Stimulateur du nerf vague d’un jeune a empêché l’utilisation de l’appareil</a:t>
            </a:r>
          </a:p>
          <a:p>
            <a:endParaRPr lang="fr-FR" dirty="0" smtClean="0"/>
          </a:p>
          <a:p>
            <a:r>
              <a:rPr lang="fr-FR" dirty="0" smtClean="0"/>
              <a:t>Pacemaker d’un autre jeune, nous nous sommes rendus compte que la ceinture pectorale repérait une pulsation cardiaque mais qu’elle interférait avec le pacemaker </a:t>
            </a:r>
            <a:endParaRPr lang="fr-FR"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18</a:t>
            </a:fld>
            <a:endParaRPr lang="fr-FR"/>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Analyse des résultats de l’échelle d’</a:t>
            </a:r>
            <a:r>
              <a:rPr lang="fr-FR" b="1" dirty="0" err="1" smtClean="0"/>
              <a:t>Ashworth</a:t>
            </a:r>
            <a:endParaRPr lang="fr-FR" dirty="0"/>
          </a:p>
        </p:txBody>
      </p:sp>
      <p:sp>
        <p:nvSpPr>
          <p:cNvPr id="10" name="Espace réservé du numéro de diapositive 9"/>
          <p:cNvSpPr>
            <a:spLocks noGrp="1"/>
          </p:cNvSpPr>
          <p:nvPr>
            <p:ph type="sldNum" sz="quarter" idx="15"/>
          </p:nvPr>
        </p:nvSpPr>
        <p:spPr/>
        <p:txBody>
          <a:bodyPr/>
          <a:lstStyle/>
          <a:p>
            <a:fld id="{33CBFF26-04F6-4872-93BD-A5406A77B917}" type="slidenum">
              <a:rPr lang="fr-FR" smtClean="0"/>
              <a:pPr/>
              <a:t>19</a:t>
            </a:fld>
            <a:endParaRPr lang="fr-FR"/>
          </a:p>
        </p:txBody>
      </p:sp>
      <p:sp>
        <p:nvSpPr>
          <p:cNvPr id="7" name="ZoneTexte 6"/>
          <p:cNvSpPr txBox="1"/>
          <p:nvPr/>
        </p:nvSpPr>
        <p:spPr>
          <a:xfrm>
            <a:off x="611560" y="4077072"/>
            <a:ext cx="5760640" cy="1200329"/>
          </a:xfrm>
          <a:prstGeom prst="rect">
            <a:avLst/>
          </a:prstGeom>
          <a:noFill/>
          <a:ln>
            <a:solidFill>
              <a:schemeClr val="accent1"/>
            </a:solidFill>
          </a:ln>
        </p:spPr>
        <p:txBody>
          <a:bodyPr wrap="square" rtlCol="0">
            <a:spAutoFit/>
          </a:bodyPr>
          <a:lstStyle/>
          <a:p>
            <a:r>
              <a:rPr lang="fr-FR" dirty="0" smtClean="0"/>
              <a:t>2 : segment déplacé avec facilité sur l’ensemble de l’amplitude articulaire</a:t>
            </a:r>
          </a:p>
          <a:p>
            <a:r>
              <a:rPr lang="fr-FR" dirty="0" smtClean="0"/>
              <a:t>3 : mouvement passif difficile</a:t>
            </a:r>
          </a:p>
          <a:p>
            <a:r>
              <a:rPr lang="fr-FR" dirty="0" smtClean="0"/>
              <a:t>4 : segment reste rigide en flexion ou en extension</a:t>
            </a:r>
            <a:endParaRPr lang="fr-FR" dirty="0"/>
          </a:p>
        </p:txBody>
      </p:sp>
      <p:graphicFrame>
        <p:nvGraphicFramePr>
          <p:cNvPr id="9" name="Tableau 8"/>
          <p:cNvGraphicFramePr>
            <a:graphicFrameLocks noGrp="1"/>
          </p:cNvGraphicFramePr>
          <p:nvPr/>
        </p:nvGraphicFramePr>
        <p:xfrm>
          <a:off x="611560" y="1700808"/>
          <a:ext cx="7315200" cy="2070231"/>
        </p:xfrm>
        <a:graphic>
          <a:graphicData uri="http://schemas.openxmlformats.org/drawingml/2006/table">
            <a:tbl>
              <a:tblPr firstRow="1" bandRow="1">
                <a:tableStyleId>{5C22544A-7EE6-4342-B048-85BDC9FD1C3A}</a:tableStyleId>
              </a:tblPr>
              <a:tblGrid>
                <a:gridCol w="1828800"/>
                <a:gridCol w="1828800"/>
                <a:gridCol w="1828800"/>
                <a:gridCol w="1828800"/>
              </a:tblGrid>
              <a:tr h="418237">
                <a:tc>
                  <a:txBody>
                    <a:bodyPr/>
                    <a:lstStyle/>
                    <a:p>
                      <a:r>
                        <a:rPr lang="fr-FR" dirty="0" smtClean="0"/>
                        <a:t>Cas</a:t>
                      </a:r>
                      <a:endParaRPr lang="fr-FR" dirty="0"/>
                    </a:p>
                  </a:txBody>
                  <a:tcPr/>
                </a:tc>
                <a:tc>
                  <a:txBody>
                    <a:bodyPr/>
                    <a:lstStyle/>
                    <a:p>
                      <a:r>
                        <a:rPr lang="fr-FR" dirty="0" smtClean="0"/>
                        <a:t>Tonus</a:t>
                      </a:r>
                      <a:r>
                        <a:rPr lang="fr-FR" baseline="0" dirty="0" smtClean="0"/>
                        <a:t> max</a:t>
                      </a:r>
                      <a:endParaRPr lang="fr-FR" dirty="0"/>
                    </a:p>
                  </a:txBody>
                  <a:tcPr/>
                </a:tc>
                <a:tc>
                  <a:txBody>
                    <a:bodyPr/>
                    <a:lstStyle/>
                    <a:p>
                      <a:r>
                        <a:rPr lang="fr-FR" dirty="0" smtClean="0"/>
                        <a:t>Tonus min</a:t>
                      </a:r>
                      <a:endParaRPr lang="fr-FR" dirty="0"/>
                    </a:p>
                  </a:txBody>
                  <a:tcPr/>
                </a:tc>
                <a:tc>
                  <a:txBody>
                    <a:bodyPr/>
                    <a:lstStyle/>
                    <a:p>
                      <a:r>
                        <a:rPr lang="fr-FR" dirty="0" smtClean="0"/>
                        <a:t>Tonus</a:t>
                      </a:r>
                      <a:r>
                        <a:rPr lang="fr-FR" baseline="0" dirty="0" smtClean="0"/>
                        <a:t> </a:t>
                      </a:r>
                      <a:r>
                        <a:rPr lang="fr-FR" baseline="0" dirty="0" err="1" smtClean="0"/>
                        <a:t>moy</a:t>
                      </a:r>
                      <a:endParaRPr lang="fr-FR" dirty="0"/>
                    </a:p>
                  </a:txBody>
                  <a:tcPr/>
                </a:tc>
              </a:tr>
              <a:tr h="338756">
                <a:tc>
                  <a:txBody>
                    <a:bodyPr/>
                    <a:lstStyle/>
                    <a:p>
                      <a:r>
                        <a:rPr lang="fr-FR" dirty="0" smtClean="0"/>
                        <a:t>N°1</a:t>
                      </a:r>
                      <a:endParaRPr lang="fr-FR" dirty="0"/>
                    </a:p>
                  </a:txBody>
                  <a:tcPr/>
                </a:tc>
                <a:tc>
                  <a:txBody>
                    <a:bodyPr/>
                    <a:lstStyle/>
                    <a:p>
                      <a:r>
                        <a:rPr lang="fr-FR" dirty="0" smtClean="0"/>
                        <a:t>4</a:t>
                      </a:r>
                      <a:endParaRPr lang="fr-FR" dirty="0"/>
                    </a:p>
                  </a:txBody>
                  <a:tcPr/>
                </a:tc>
                <a:tc>
                  <a:txBody>
                    <a:bodyPr/>
                    <a:lstStyle/>
                    <a:p>
                      <a:r>
                        <a:rPr lang="fr-FR" dirty="0" smtClean="0"/>
                        <a:t>2</a:t>
                      </a:r>
                      <a:endParaRPr lang="fr-FR" dirty="0"/>
                    </a:p>
                  </a:txBody>
                  <a:tcPr/>
                </a:tc>
                <a:tc>
                  <a:txBody>
                    <a:bodyPr/>
                    <a:lstStyle/>
                    <a:p>
                      <a:r>
                        <a:rPr lang="fr-FR" dirty="0" smtClean="0"/>
                        <a:t>3,19</a:t>
                      </a:r>
                      <a:endParaRPr lang="fr-FR" dirty="0"/>
                    </a:p>
                  </a:txBody>
                  <a:tcPr/>
                </a:tc>
              </a:tr>
              <a:tr h="376766">
                <a:tc>
                  <a:txBody>
                    <a:bodyPr/>
                    <a:lstStyle/>
                    <a:p>
                      <a:r>
                        <a:rPr lang="fr-FR" dirty="0" smtClean="0"/>
                        <a:t>N°2</a:t>
                      </a:r>
                      <a:endParaRPr lang="fr-FR" dirty="0"/>
                    </a:p>
                  </a:txBody>
                  <a:tcPr/>
                </a:tc>
                <a:tc>
                  <a:txBody>
                    <a:bodyPr/>
                    <a:lstStyle/>
                    <a:p>
                      <a:r>
                        <a:rPr lang="fr-FR" dirty="0" smtClean="0"/>
                        <a:t>4</a:t>
                      </a:r>
                      <a:endParaRPr lang="fr-FR" dirty="0"/>
                    </a:p>
                  </a:txBody>
                  <a:tcPr/>
                </a:tc>
                <a:tc>
                  <a:txBody>
                    <a:bodyPr/>
                    <a:lstStyle/>
                    <a:p>
                      <a:r>
                        <a:rPr lang="fr-FR" dirty="0" smtClean="0"/>
                        <a:t>0</a:t>
                      </a:r>
                      <a:endParaRPr lang="fr-FR" dirty="0"/>
                    </a:p>
                  </a:txBody>
                  <a:tcPr/>
                </a:tc>
                <a:tc>
                  <a:txBody>
                    <a:bodyPr/>
                    <a:lstStyle/>
                    <a:p>
                      <a:r>
                        <a:rPr lang="fr-FR" dirty="0" smtClean="0"/>
                        <a:t>2,43</a:t>
                      </a:r>
                      <a:endParaRPr lang="fr-FR" dirty="0"/>
                    </a:p>
                  </a:txBody>
                  <a:tcPr/>
                </a:tc>
              </a:tr>
              <a:tr h="338756">
                <a:tc>
                  <a:txBody>
                    <a:bodyPr/>
                    <a:lstStyle/>
                    <a:p>
                      <a:r>
                        <a:rPr lang="fr-FR" dirty="0" smtClean="0"/>
                        <a:t>N°3</a:t>
                      </a:r>
                      <a:endParaRPr lang="fr-FR" dirty="0"/>
                    </a:p>
                  </a:txBody>
                  <a:tcPr/>
                </a:tc>
                <a:tc>
                  <a:txBody>
                    <a:bodyPr/>
                    <a:lstStyle/>
                    <a:p>
                      <a:r>
                        <a:rPr lang="fr-FR" dirty="0" smtClean="0"/>
                        <a:t>3</a:t>
                      </a:r>
                      <a:endParaRPr lang="fr-FR" dirty="0"/>
                    </a:p>
                  </a:txBody>
                  <a:tcPr/>
                </a:tc>
                <a:tc>
                  <a:txBody>
                    <a:bodyPr/>
                    <a:lstStyle/>
                    <a:p>
                      <a:r>
                        <a:rPr lang="fr-FR" dirty="0" smtClean="0"/>
                        <a:t>2</a:t>
                      </a:r>
                      <a:endParaRPr lang="fr-FR" dirty="0"/>
                    </a:p>
                  </a:txBody>
                  <a:tcPr/>
                </a:tc>
                <a:tc>
                  <a:txBody>
                    <a:bodyPr/>
                    <a:lstStyle/>
                    <a:p>
                      <a:r>
                        <a:rPr lang="fr-FR" dirty="0" smtClean="0"/>
                        <a:t>2,5</a:t>
                      </a:r>
                      <a:endParaRPr lang="fr-FR" dirty="0"/>
                    </a:p>
                  </a:txBody>
                  <a:tcPr/>
                </a:tc>
              </a:tr>
              <a:tr h="543708">
                <a:tc>
                  <a:txBody>
                    <a:bodyPr/>
                    <a:lstStyle/>
                    <a:p>
                      <a:r>
                        <a:rPr lang="fr-FR" dirty="0" smtClean="0"/>
                        <a:t>N°4</a:t>
                      </a:r>
                      <a:endParaRPr lang="fr-FR" dirty="0"/>
                    </a:p>
                  </a:txBody>
                  <a:tcPr/>
                </a:tc>
                <a:tc>
                  <a:txBody>
                    <a:bodyPr/>
                    <a:lstStyle/>
                    <a:p>
                      <a:r>
                        <a:rPr lang="fr-FR" dirty="0" smtClean="0"/>
                        <a:t>4</a:t>
                      </a:r>
                      <a:endParaRPr lang="fr-FR" dirty="0"/>
                    </a:p>
                  </a:txBody>
                  <a:tcPr/>
                </a:tc>
                <a:tc>
                  <a:txBody>
                    <a:bodyPr/>
                    <a:lstStyle/>
                    <a:p>
                      <a:r>
                        <a:rPr lang="fr-FR" dirty="0" smtClean="0"/>
                        <a:t>1</a:t>
                      </a:r>
                      <a:endParaRPr lang="fr-FR" dirty="0"/>
                    </a:p>
                  </a:txBody>
                  <a:tcPr/>
                </a:tc>
                <a:tc>
                  <a:txBody>
                    <a:bodyPr/>
                    <a:lstStyle/>
                    <a:p>
                      <a:r>
                        <a:rPr lang="fr-FR" dirty="0" smtClean="0"/>
                        <a:t>2,25</a:t>
                      </a:r>
                      <a:endParaRPr lang="fr-FR" dirty="0"/>
                    </a:p>
                  </a:txBody>
                  <a:tcPr/>
                </a:tc>
              </a:tr>
            </a:tbl>
          </a:graphicData>
        </a:graphic>
      </p:graphicFrame>
      <p:sp>
        <p:nvSpPr>
          <p:cNvPr id="11" name="Flèche courbée vers la gauche 10"/>
          <p:cNvSpPr/>
          <p:nvPr/>
        </p:nvSpPr>
        <p:spPr>
          <a:xfrm>
            <a:off x="6948264" y="386104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a:off x="755576" y="5733256"/>
            <a:ext cx="6264696" cy="646331"/>
          </a:xfrm>
          <a:prstGeom prst="rect">
            <a:avLst/>
          </a:prstGeom>
          <a:noFill/>
        </p:spPr>
        <p:txBody>
          <a:bodyPr wrap="square" rtlCol="0">
            <a:spAutoFit/>
          </a:bodyPr>
          <a:lstStyle/>
          <a:p>
            <a:r>
              <a:rPr lang="fr-FR" dirty="0" smtClean="0"/>
              <a:t>Le tonus musculaire d’une personne polyhandicapée est élevé .Cela a un impact sur les manutentions.</a:t>
            </a:r>
            <a:endParaRPr lang="fr-FR"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7467600" cy="1143000"/>
          </a:xfrm>
        </p:spPr>
        <p:txBody>
          <a:bodyPr/>
          <a:lstStyle/>
          <a:p>
            <a:r>
              <a:rPr lang="fr-FR" dirty="0" smtClean="0"/>
              <a:t>Méthodes de stimulations sensorielles</a:t>
            </a:r>
            <a:endParaRPr lang="fr-FR" dirty="0"/>
          </a:p>
        </p:txBody>
      </p:sp>
      <p:sp>
        <p:nvSpPr>
          <p:cNvPr id="3" name="Espace réservé du contenu 2"/>
          <p:cNvSpPr>
            <a:spLocks noGrp="1"/>
          </p:cNvSpPr>
          <p:nvPr>
            <p:ph sz="quarter" idx="1"/>
          </p:nvPr>
        </p:nvSpPr>
        <p:spPr/>
        <p:txBody>
          <a:bodyPr>
            <a:normAutofit/>
          </a:bodyPr>
          <a:lstStyle/>
          <a:p>
            <a:pPr>
              <a:buNone/>
            </a:pPr>
            <a:endParaRPr lang="fr-FR" dirty="0" smtClean="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2</a:t>
            </a:fld>
            <a:endParaRPr lang="fr-FR"/>
          </a:p>
        </p:txBody>
      </p:sp>
      <p:graphicFrame>
        <p:nvGraphicFramePr>
          <p:cNvPr id="5" name="Diagramme 4"/>
          <p:cNvGraphicFramePr/>
          <p:nvPr/>
        </p:nvGraphicFramePr>
        <p:xfrm>
          <a:off x="1187624" y="836712"/>
          <a:ext cx="8496944"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rganigramme : Extraire 5"/>
          <p:cNvSpPr/>
          <p:nvPr/>
        </p:nvSpPr>
        <p:spPr>
          <a:xfrm>
            <a:off x="0" y="2708920"/>
            <a:ext cx="3131840" cy="3573016"/>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fr-FR" sz="1400" dirty="0" smtClean="0">
                <a:solidFill>
                  <a:schemeClr val="tx1"/>
                </a:solidFill>
              </a:rPr>
              <a:t>Niveau d’éveil</a:t>
            </a:r>
          </a:p>
          <a:p>
            <a:pPr algn="ctr" fontAlgn="t"/>
            <a:r>
              <a:rPr lang="fr-FR" sz="1400" dirty="0" smtClean="0">
                <a:solidFill>
                  <a:schemeClr val="tx1"/>
                </a:solidFill>
              </a:rPr>
              <a:t>Relation avec l’environnement</a:t>
            </a:r>
          </a:p>
          <a:p>
            <a:pPr algn="ctr" fontAlgn="t"/>
            <a:r>
              <a:rPr lang="fr-FR" sz="1400" dirty="0" smtClean="0">
                <a:solidFill>
                  <a:schemeClr val="tx1"/>
                </a:solidFill>
              </a:rPr>
              <a:t>Progrès dans l’activité motrice</a:t>
            </a:r>
          </a:p>
          <a:p>
            <a:pPr algn="ctr" fontAlgn="t"/>
            <a:r>
              <a:rPr lang="fr-FR" sz="1400" dirty="0" smtClean="0">
                <a:solidFill>
                  <a:schemeClr val="tx1"/>
                </a:solidFill>
              </a:rPr>
              <a:t>Acquisition des postures de base</a:t>
            </a:r>
          </a:p>
          <a:p>
            <a:pPr algn="ctr" fontAlgn="t"/>
            <a:r>
              <a:rPr lang="fr-FR" sz="1400" dirty="0" smtClean="0">
                <a:solidFill>
                  <a:schemeClr val="tx1"/>
                </a:solidFill>
              </a:rPr>
              <a:t>Fonction intestinale</a:t>
            </a:r>
          </a:p>
          <a:p>
            <a:pPr algn="ctr"/>
            <a:endParaRPr lang="fr-FR" sz="1400" dirty="0"/>
          </a:p>
        </p:txBody>
      </p:sp>
      <p:sp>
        <p:nvSpPr>
          <p:cNvPr id="7" name="ZoneTexte 6"/>
          <p:cNvSpPr txBox="1"/>
          <p:nvPr/>
        </p:nvSpPr>
        <p:spPr>
          <a:xfrm>
            <a:off x="755576" y="3933056"/>
            <a:ext cx="1800200" cy="369332"/>
          </a:xfrm>
          <a:prstGeom prst="rect">
            <a:avLst/>
          </a:prstGeom>
          <a:noFill/>
        </p:spPr>
        <p:txBody>
          <a:bodyPr wrap="square" rtlCol="0">
            <a:spAutoFit/>
          </a:bodyPr>
          <a:lstStyle/>
          <a:p>
            <a:pPr algn="ctr"/>
            <a:r>
              <a:rPr lang="fr-FR" dirty="0" smtClean="0"/>
              <a:t>Bienfaits</a:t>
            </a:r>
            <a:endParaRPr lang="fr-FR" dirty="0"/>
          </a:p>
        </p:txBody>
      </p:sp>
      <p:sp>
        <p:nvSpPr>
          <p:cNvPr id="8" name="ZoneTexte 7"/>
          <p:cNvSpPr txBox="1"/>
          <p:nvPr/>
        </p:nvSpPr>
        <p:spPr>
          <a:xfrm>
            <a:off x="323528" y="6581001"/>
            <a:ext cx="8424936" cy="276999"/>
          </a:xfrm>
          <a:prstGeom prst="rect">
            <a:avLst/>
          </a:prstGeom>
          <a:noFill/>
        </p:spPr>
        <p:txBody>
          <a:bodyPr wrap="square" rtlCol="0">
            <a:spAutoFit/>
          </a:bodyPr>
          <a:lstStyle/>
          <a:p>
            <a:r>
              <a:rPr lang="fr-FR" sz="1200" dirty="0" smtClean="0"/>
              <a:t>MANDELIER I., DUPONT A. (2007), Le </a:t>
            </a:r>
            <a:r>
              <a:rPr lang="fr-FR" sz="1200" dirty="0" err="1" smtClean="0"/>
              <a:t>Snoezelen</a:t>
            </a:r>
            <a:r>
              <a:rPr lang="fr-FR" sz="1200" dirty="0" smtClean="0"/>
              <a:t>, Acta </a:t>
            </a:r>
            <a:r>
              <a:rPr lang="fr-FR" sz="1200" dirty="0" err="1" smtClean="0"/>
              <a:t>Ergotherapeutica</a:t>
            </a:r>
            <a:r>
              <a:rPr lang="fr-FR" sz="1200" dirty="0" smtClean="0"/>
              <a:t> </a:t>
            </a:r>
            <a:r>
              <a:rPr lang="fr-FR" sz="1200" dirty="0" err="1" smtClean="0"/>
              <a:t>belgica</a:t>
            </a:r>
            <a:r>
              <a:rPr lang="fr-FR" sz="1200" dirty="0" smtClean="0"/>
              <a:t> n°289</a:t>
            </a:r>
            <a:endParaRPr lang="fr-FR" sz="1200" dirty="0"/>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136904" cy="594320"/>
          </a:xfrm>
        </p:spPr>
        <p:txBody>
          <a:bodyPr/>
          <a:lstStyle/>
          <a:p>
            <a:r>
              <a:rPr lang="fr-FR" dirty="0" smtClean="0"/>
              <a:t>Résultats après la fin des séances</a:t>
            </a:r>
            <a:endParaRPr lang="fr-FR" dirty="0"/>
          </a:p>
        </p:txBody>
      </p:sp>
      <p:sp>
        <p:nvSpPr>
          <p:cNvPr id="3" name="Espace réservé du contenu 2"/>
          <p:cNvSpPr>
            <a:spLocks noGrp="1"/>
          </p:cNvSpPr>
          <p:nvPr>
            <p:ph sz="quarter" idx="1"/>
          </p:nvPr>
        </p:nvSpPr>
        <p:spPr>
          <a:xfrm>
            <a:off x="251520" y="692696"/>
            <a:ext cx="8352928" cy="6165304"/>
          </a:xfrm>
        </p:spPr>
        <p:txBody>
          <a:bodyPr>
            <a:normAutofit fontScale="92500"/>
          </a:bodyPr>
          <a:lstStyle/>
          <a:p>
            <a:pPr fontAlgn="t"/>
            <a:r>
              <a:rPr lang="fr-FR" b="1" dirty="0" smtClean="0"/>
              <a:t>Séances où on observe une détente :</a:t>
            </a:r>
          </a:p>
          <a:p>
            <a:pPr fontAlgn="t"/>
            <a:r>
              <a:rPr lang="fr-FR" b="1" dirty="0" smtClean="0"/>
              <a:t>Bain </a:t>
            </a:r>
            <a:endParaRPr lang="fr-FR" dirty="0" smtClean="0"/>
          </a:p>
          <a:p>
            <a:pPr fontAlgn="t"/>
            <a:r>
              <a:rPr lang="fr-FR" dirty="0" smtClean="0"/>
              <a:t>Cas A : </a:t>
            </a:r>
            <a:r>
              <a:rPr lang="fr-FR" dirty="0" smtClean="0">
                <a:solidFill>
                  <a:srgbClr val="00B050"/>
                </a:solidFill>
              </a:rPr>
              <a:t>Diminution</a:t>
            </a:r>
            <a:r>
              <a:rPr lang="fr-FR" dirty="0" smtClean="0"/>
              <a:t> du tonus de 4 à 2 coté droit</a:t>
            </a:r>
          </a:p>
          <a:p>
            <a:pPr fontAlgn="t"/>
            <a:r>
              <a:rPr lang="fr-FR" dirty="0" smtClean="0"/>
              <a:t>Cas B : </a:t>
            </a:r>
            <a:r>
              <a:rPr lang="fr-FR" dirty="0" smtClean="0">
                <a:solidFill>
                  <a:srgbClr val="00B050"/>
                </a:solidFill>
              </a:rPr>
              <a:t>Diminution</a:t>
            </a:r>
            <a:r>
              <a:rPr lang="fr-FR" dirty="0" smtClean="0"/>
              <a:t> de 3 à 2 coté gauche</a:t>
            </a:r>
          </a:p>
          <a:p>
            <a:pPr fontAlgn="t"/>
            <a:endParaRPr lang="fr-FR" dirty="0" smtClean="0"/>
          </a:p>
          <a:p>
            <a:pPr fontAlgn="t"/>
            <a:r>
              <a:rPr lang="fr-FR" b="1" dirty="0" smtClean="0"/>
              <a:t>Musique</a:t>
            </a:r>
            <a:endParaRPr lang="fr-FR" dirty="0" smtClean="0"/>
          </a:p>
          <a:p>
            <a:pPr fontAlgn="t"/>
            <a:r>
              <a:rPr lang="fr-FR" dirty="0" smtClean="0"/>
              <a:t>Cas A : </a:t>
            </a:r>
            <a:r>
              <a:rPr lang="fr-FR" dirty="0" smtClean="0">
                <a:solidFill>
                  <a:srgbClr val="00B050"/>
                </a:solidFill>
              </a:rPr>
              <a:t>Diminution</a:t>
            </a:r>
            <a:r>
              <a:rPr lang="fr-FR" dirty="0" smtClean="0"/>
              <a:t> du tonus de 3 et 2 coté gauche</a:t>
            </a:r>
          </a:p>
          <a:p>
            <a:pPr fontAlgn="t"/>
            <a:r>
              <a:rPr lang="fr-FR" dirty="0" smtClean="0"/>
              <a:t>Cas B </a:t>
            </a:r>
            <a:r>
              <a:rPr lang="fr-FR" dirty="0" smtClean="0">
                <a:solidFill>
                  <a:srgbClr val="00B050"/>
                </a:solidFill>
              </a:rPr>
              <a:t>: Diminution </a:t>
            </a:r>
            <a:r>
              <a:rPr lang="fr-FR" dirty="0" smtClean="0"/>
              <a:t>de 4 à 3 coté droit</a:t>
            </a:r>
          </a:p>
          <a:p>
            <a:pPr fontAlgn="t"/>
            <a:endParaRPr lang="fr-FR" b="1" dirty="0" smtClean="0"/>
          </a:p>
          <a:p>
            <a:pPr fontAlgn="t"/>
            <a:r>
              <a:rPr lang="fr-FR" b="1" dirty="0" smtClean="0"/>
              <a:t>Pour les deux autres cas :</a:t>
            </a:r>
          </a:p>
          <a:p>
            <a:pPr fontAlgn="t"/>
            <a:r>
              <a:rPr lang="fr-FR" dirty="0" smtClean="0"/>
              <a:t>Pas de diminution</a:t>
            </a:r>
          </a:p>
          <a:p>
            <a:pPr fontAlgn="t"/>
            <a:r>
              <a:rPr lang="fr-FR" dirty="0" smtClean="0">
                <a:solidFill>
                  <a:srgbClr val="FF0000"/>
                </a:solidFill>
              </a:rPr>
              <a:t>Augmentation</a:t>
            </a:r>
            <a:r>
              <a:rPr lang="fr-FR" dirty="0" smtClean="0"/>
              <a:t> de 2 à 3 lors de la séance douche</a:t>
            </a:r>
          </a:p>
          <a:p>
            <a:pPr fontAlgn="t"/>
            <a:r>
              <a:rPr lang="fr-FR" dirty="0" smtClean="0">
                <a:solidFill>
                  <a:srgbClr val="FF0000"/>
                </a:solidFill>
              </a:rPr>
              <a:t>Augmentation</a:t>
            </a:r>
            <a:r>
              <a:rPr lang="fr-FR" dirty="0" smtClean="0"/>
              <a:t> de 3 à 4 coté gauche lors de la séance musique</a:t>
            </a:r>
          </a:p>
          <a:p>
            <a:pPr fontAlgn="t"/>
            <a:r>
              <a:rPr lang="fr-FR" dirty="0" smtClean="0">
                <a:solidFill>
                  <a:srgbClr val="FF0000"/>
                </a:solidFill>
              </a:rPr>
              <a:t>Augmentation</a:t>
            </a:r>
            <a:r>
              <a:rPr lang="fr-FR" dirty="0" smtClean="0"/>
              <a:t> de 1 à 2 coté droit lors de la séance massage</a:t>
            </a:r>
          </a:p>
          <a:p>
            <a:endParaRPr lang="fr-FR"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20</a:t>
            </a:fld>
            <a:endParaRPr lang="fr-F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7467600" cy="634082"/>
          </a:xfrm>
        </p:spPr>
        <p:txBody>
          <a:bodyPr/>
          <a:lstStyle/>
          <a:p>
            <a:r>
              <a:rPr lang="fr-FR" dirty="0" smtClean="0"/>
              <a:t>Discussion des résultats</a:t>
            </a:r>
            <a:endParaRPr lang="fr-FR" dirty="0"/>
          </a:p>
        </p:txBody>
      </p:sp>
      <p:sp>
        <p:nvSpPr>
          <p:cNvPr id="3" name="Espace réservé du contenu 2"/>
          <p:cNvSpPr>
            <a:spLocks noGrp="1"/>
          </p:cNvSpPr>
          <p:nvPr>
            <p:ph sz="quarter" idx="1"/>
          </p:nvPr>
        </p:nvSpPr>
        <p:spPr>
          <a:xfrm>
            <a:off x="539552" y="953344"/>
            <a:ext cx="7467600" cy="5904656"/>
          </a:xfrm>
        </p:spPr>
        <p:txBody>
          <a:bodyPr>
            <a:normAutofit fontScale="77500" lnSpcReduction="20000"/>
          </a:bodyPr>
          <a:lstStyle/>
          <a:p>
            <a:r>
              <a:rPr lang="fr-FR" b="1" dirty="0" smtClean="0"/>
              <a:t>FC</a:t>
            </a:r>
          </a:p>
          <a:p>
            <a:r>
              <a:rPr lang="fr-FR" dirty="0" smtClean="0"/>
              <a:t>2 /3 séances, la FC a diminué (</a:t>
            </a:r>
            <a:r>
              <a:rPr lang="fr-FR" dirty="0" err="1" smtClean="0"/>
              <a:t>Fcmoy</a:t>
            </a:r>
            <a:r>
              <a:rPr lang="fr-FR" dirty="0" smtClean="0"/>
              <a:t> inférieur à la </a:t>
            </a:r>
            <a:r>
              <a:rPr lang="fr-FR" dirty="0" err="1" smtClean="0"/>
              <a:t>FCrepos</a:t>
            </a:r>
            <a:r>
              <a:rPr lang="fr-FR" dirty="0" smtClean="0"/>
              <a:t>)</a:t>
            </a:r>
          </a:p>
          <a:p>
            <a:r>
              <a:rPr lang="fr-FR" dirty="0" smtClean="0"/>
              <a:t>1/3 séances,  la FC a augmenté (</a:t>
            </a:r>
            <a:r>
              <a:rPr lang="fr-FR" dirty="0" err="1" smtClean="0"/>
              <a:t>Fcmoy</a:t>
            </a:r>
            <a:r>
              <a:rPr lang="fr-FR" dirty="0" smtClean="0"/>
              <a:t> supérieur à </a:t>
            </a:r>
            <a:r>
              <a:rPr lang="fr-FR" dirty="0" err="1" smtClean="0"/>
              <a:t>FCrepos</a:t>
            </a:r>
            <a:r>
              <a:rPr lang="fr-FR" dirty="0" smtClean="0"/>
              <a:t>)</a:t>
            </a:r>
          </a:p>
          <a:p>
            <a:endParaRPr lang="fr-FR" dirty="0" smtClean="0"/>
          </a:p>
          <a:p>
            <a:r>
              <a:rPr lang="fr-FR" dirty="0" smtClean="0"/>
              <a:t>Il y a diminution de la FC sur deux séances d’un cas seulement. Pas assez significatif pour confirmer l’hypothèse 1.</a:t>
            </a:r>
          </a:p>
          <a:p>
            <a:endParaRPr lang="fr-FR" dirty="0" smtClean="0"/>
          </a:p>
          <a:p>
            <a:r>
              <a:rPr lang="fr-FR" b="1" dirty="0" smtClean="0"/>
              <a:t>Tonus musculaire</a:t>
            </a:r>
          </a:p>
          <a:p>
            <a:r>
              <a:rPr lang="fr-FR" dirty="0" smtClean="0"/>
              <a:t>2/4 cas, il y a diminution du </a:t>
            </a:r>
            <a:r>
              <a:rPr lang="fr-FR" dirty="0" smtClean="0"/>
              <a:t>tonus</a:t>
            </a:r>
          </a:p>
          <a:p>
            <a:r>
              <a:rPr lang="fr-FR" dirty="0" smtClean="0"/>
              <a:t>Pour </a:t>
            </a:r>
            <a:r>
              <a:rPr lang="fr-FR" dirty="0" smtClean="0"/>
              <a:t>2 séances sur 4 (mesurée), il y a diminution de tonus aussi. Ce sont le bain et la </a:t>
            </a:r>
            <a:r>
              <a:rPr lang="fr-FR" dirty="0" smtClean="0"/>
              <a:t>musique.</a:t>
            </a:r>
          </a:p>
          <a:p>
            <a:r>
              <a:rPr lang="fr-FR" dirty="0" smtClean="0"/>
              <a:t>Quand </a:t>
            </a:r>
            <a:r>
              <a:rPr lang="fr-FR" dirty="0" smtClean="0"/>
              <a:t>on parle d’augmentation du tonus, cela peut être du à de nombreux facteurs existants (avoir froid, stress, attente, non changement de position qui engendre spasticité).</a:t>
            </a:r>
          </a:p>
          <a:p>
            <a:endParaRPr lang="fr-FR" dirty="0" smtClean="0"/>
          </a:p>
          <a:p>
            <a:r>
              <a:rPr lang="fr-FR" dirty="0" smtClean="0"/>
              <a:t>On observe des diminutions pour 50% des cas et 50% des séances. Ce qui nous permet de ne pas conclure sur notre hypothèse 2.</a:t>
            </a:r>
          </a:p>
          <a:p>
            <a:endParaRPr lang="fr-FR" dirty="0" smtClean="0"/>
          </a:p>
          <a:p>
            <a:endParaRPr lang="fr-FR" dirty="0"/>
          </a:p>
          <a:p>
            <a:endParaRPr lang="fr-FR" dirty="0" smtClean="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21</a:t>
            </a:fld>
            <a:endParaRPr lang="fr-FR"/>
          </a:p>
        </p:txBody>
      </p:sp>
      <p:sp>
        <p:nvSpPr>
          <p:cNvPr id="5" name="Flèche vers le bas 4"/>
          <p:cNvSpPr/>
          <p:nvPr/>
        </p:nvSpPr>
        <p:spPr>
          <a:xfrm>
            <a:off x="323528" y="3501008"/>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haut 5"/>
          <p:cNvSpPr/>
          <p:nvPr/>
        </p:nvSpPr>
        <p:spPr>
          <a:xfrm>
            <a:off x="395536" y="4365104"/>
            <a:ext cx="288032"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323528" y="112474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haut 7"/>
          <p:cNvSpPr/>
          <p:nvPr/>
        </p:nvSpPr>
        <p:spPr>
          <a:xfrm>
            <a:off x="323528" y="1556792"/>
            <a:ext cx="288032"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7467600" cy="652934"/>
          </a:xfrm>
        </p:spPr>
        <p:txBody>
          <a:bodyPr/>
          <a:lstStyle/>
          <a:p>
            <a:r>
              <a:rPr lang="fr-FR" dirty="0" smtClean="0"/>
              <a:t>conclusion</a:t>
            </a:r>
            <a:endParaRPr lang="fr-FR" dirty="0"/>
          </a:p>
        </p:txBody>
      </p:sp>
      <p:sp>
        <p:nvSpPr>
          <p:cNvPr id="3" name="Espace réservé du contenu 2"/>
          <p:cNvSpPr>
            <a:spLocks noGrp="1"/>
          </p:cNvSpPr>
          <p:nvPr>
            <p:ph sz="quarter" idx="1"/>
          </p:nvPr>
        </p:nvSpPr>
        <p:spPr>
          <a:xfrm>
            <a:off x="467544" y="1628800"/>
            <a:ext cx="8280920" cy="4608512"/>
          </a:xfrm>
        </p:spPr>
        <p:txBody>
          <a:bodyPr>
            <a:normAutofit fontScale="92500" lnSpcReduction="20000"/>
          </a:bodyPr>
          <a:lstStyle/>
          <a:p>
            <a:r>
              <a:rPr lang="fr-FR" dirty="0" smtClean="0"/>
              <a:t>Expérimentation sur un plus grand échantillon et sur une période plus longue</a:t>
            </a:r>
          </a:p>
          <a:p>
            <a:endParaRPr lang="fr-FR" dirty="0" smtClean="0"/>
          </a:p>
          <a:p>
            <a:r>
              <a:rPr lang="fr-FR" dirty="0" smtClean="0"/>
              <a:t>Durée fixe</a:t>
            </a:r>
          </a:p>
          <a:p>
            <a:endParaRPr lang="fr-FR" dirty="0" smtClean="0"/>
          </a:p>
          <a:p>
            <a:r>
              <a:rPr lang="fr-FR" dirty="0" smtClean="0"/>
              <a:t>Facteurs influençant :</a:t>
            </a:r>
          </a:p>
          <a:p>
            <a:pPr lvl="1"/>
            <a:r>
              <a:rPr lang="fr-FR" dirty="0" smtClean="0"/>
              <a:t>environnementaux (domicile), </a:t>
            </a:r>
          </a:p>
          <a:p>
            <a:pPr lvl="1"/>
            <a:r>
              <a:rPr lang="fr-FR" dirty="0" smtClean="0"/>
              <a:t>personnels (excitation, refus de l’activité, problèmes cardiaques, traitement médicamenteux) ,</a:t>
            </a:r>
          </a:p>
          <a:p>
            <a:pPr lvl="1"/>
            <a:r>
              <a:rPr lang="fr-FR" dirty="0" smtClean="0"/>
              <a:t>physiques (tonus musculaire et fréquence cardiaque de repos, stress, crises d’épilepsie, bruit)</a:t>
            </a:r>
          </a:p>
          <a:p>
            <a:pPr lvl="1"/>
            <a:endParaRPr lang="fr-FR" dirty="0" smtClean="0"/>
          </a:p>
          <a:p>
            <a:r>
              <a:rPr lang="fr-FR" dirty="0" smtClean="0"/>
              <a:t>Réalité du terrain </a:t>
            </a:r>
          </a:p>
          <a:p>
            <a:pPr lvl="1"/>
            <a:r>
              <a:rPr lang="fr-FR" dirty="0" smtClean="0"/>
              <a:t>Corps médical non disponible pour informations</a:t>
            </a:r>
          </a:p>
          <a:p>
            <a:pPr lvl="1"/>
            <a:r>
              <a:rPr lang="fr-FR" dirty="0" smtClean="0"/>
              <a:t>Problèmes techniques (</a:t>
            </a:r>
            <a:r>
              <a:rPr lang="fr-FR" dirty="0" err="1" smtClean="0"/>
              <a:t>cardio</a:t>
            </a:r>
            <a:r>
              <a:rPr lang="fr-FR" dirty="0" smtClean="0"/>
              <a:t>)</a:t>
            </a:r>
          </a:p>
          <a:p>
            <a:pPr lvl="1"/>
            <a:endParaRPr lang="fr-FR" dirty="0" smtClean="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22</a:t>
            </a:fld>
            <a:endParaRPr lang="fr-F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467600" cy="580926"/>
          </a:xfrm>
        </p:spPr>
        <p:txBody>
          <a:bodyPr>
            <a:normAutofit/>
          </a:bodyPr>
          <a:lstStyle/>
          <a:p>
            <a:r>
              <a:rPr lang="fr-FR" dirty="0" smtClean="0"/>
              <a:t>Conclusion</a:t>
            </a:r>
            <a:endParaRPr lang="fr-FR" dirty="0"/>
          </a:p>
        </p:txBody>
      </p:sp>
      <p:sp>
        <p:nvSpPr>
          <p:cNvPr id="3" name="Espace réservé du contenu 2"/>
          <p:cNvSpPr>
            <a:spLocks noGrp="1"/>
          </p:cNvSpPr>
          <p:nvPr>
            <p:ph sz="quarter" idx="1"/>
          </p:nvPr>
        </p:nvSpPr>
        <p:spPr>
          <a:xfrm>
            <a:off x="251520" y="836712"/>
            <a:ext cx="8568952" cy="6021288"/>
          </a:xfrm>
        </p:spPr>
        <p:txBody>
          <a:bodyPr>
            <a:normAutofit/>
          </a:bodyPr>
          <a:lstStyle/>
          <a:p>
            <a:r>
              <a:rPr lang="fr-FR" dirty="0" smtClean="0"/>
              <a:t>Public cible :</a:t>
            </a:r>
          </a:p>
          <a:p>
            <a:pPr lvl="1"/>
            <a:r>
              <a:rPr lang="fr-FR" dirty="0" smtClean="0"/>
              <a:t>multiples troubles (épilepsie)</a:t>
            </a:r>
          </a:p>
          <a:p>
            <a:pPr lvl="1"/>
            <a:r>
              <a:rPr lang="fr-FR" dirty="0" smtClean="0"/>
              <a:t>public fragile (maladies, absences)</a:t>
            </a:r>
          </a:p>
          <a:p>
            <a:pPr lvl="1"/>
            <a:r>
              <a:rPr lang="fr-FR" dirty="0" smtClean="0"/>
              <a:t>familles déstructurées (difficulté de rencontres régulières),</a:t>
            </a:r>
          </a:p>
          <a:p>
            <a:pPr lvl="1"/>
            <a:r>
              <a:rPr lang="fr-FR" dirty="0" smtClean="0"/>
              <a:t>pas de communication non verbale possible</a:t>
            </a:r>
          </a:p>
          <a:p>
            <a:pPr>
              <a:buNone/>
            </a:pPr>
            <a:endParaRPr lang="fr-FR" dirty="0" smtClean="0"/>
          </a:p>
          <a:p>
            <a:r>
              <a:rPr lang="fr-FR" dirty="0" smtClean="0"/>
              <a:t>Échelle d’</a:t>
            </a:r>
            <a:r>
              <a:rPr lang="fr-FR" dirty="0" err="1" smtClean="0"/>
              <a:t>Ashworth</a:t>
            </a:r>
            <a:r>
              <a:rPr lang="fr-FR" dirty="0" smtClean="0"/>
              <a:t> et grille d’observation utiles pour l’étude</a:t>
            </a:r>
          </a:p>
          <a:p>
            <a:endParaRPr lang="fr-FR" dirty="0" smtClean="0"/>
          </a:p>
          <a:p>
            <a:r>
              <a:rPr lang="fr-FR" b="1" dirty="0" smtClean="0"/>
              <a:t>Et si c’était à refaire…</a:t>
            </a:r>
          </a:p>
          <a:p>
            <a:r>
              <a:rPr lang="fr-FR" dirty="0" smtClean="0"/>
              <a:t>Indicateurs physiologiques sont ils les plus pertinents ?</a:t>
            </a:r>
          </a:p>
          <a:p>
            <a:pPr>
              <a:buNone/>
            </a:pPr>
            <a:endParaRPr lang="fr-FR" dirty="0" smtClean="0"/>
          </a:p>
          <a:p>
            <a:r>
              <a:rPr lang="fr-FR" dirty="0" smtClean="0"/>
              <a:t>La qualité de vie et le bien-être physique sont ils des notions quantifiables ?</a:t>
            </a:r>
          </a:p>
          <a:p>
            <a:endParaRPr lang="fr-FR" b="1" dirty="0" smtClean="0"/>
          </a:p>
          <a:p>
            <a:endParaRPr lang="fr-FR" dirty="0" smtClean="0"/>
          </a:p>
          <a:p>
            <a:endParaRPr lang="fr-FR" dirty="0" smtClean="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23</a:t>
            </a:fld>
            <a:endParaRPr lang="fr-FR"/>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980728"/>
            <a:ext cx="7467600" cy="782960"/>
          </a:xfrm>
        </p:spPr>
        <p:txBody>
          <a:bodyPr/>
          <a:lstStyle/>
          <a:p>
            <a:pPr algn="ctr"/>
            <a:r>
              <a:rPr lang="fr-FR" dirty="0" smtClean="0"/>
              <a:t>MERCI DE VOTRE ATTENTION</a:t>
            </a:r>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24</a:t>
            </a:fld>
            <a:endParaRPr lang="fr-FR"/>
          </a:p>
        </p:txBody>
      </p:sp>
      <p:pic>
        <p:nvPicPr>
          <p:cNvPr id="22530" name="Picture 2" descr="http://www.creativeclass.com/creative_class/_wordpress/wp-content/uploads/2009/03/pebbles.jpg"/>
          <p:cNvPicPr>
            <a:picLocks noChangeAspect="1" noChangeArrowheads="1"/>
          </p:cNvPicPr>
          <p:nvPr/>
        </p:nvPicPr>
        <p:blipFill>
          <a:blip r:embed="rId3" cstate="print"/>
          <a:srcRect/>
          <a:stretch>
            <a:fillRect/>
          </a:stretch>
        </p:blipFill>
        <p:spPr bwMode="auto">
          <a:xfrm>
            <a:off x="2411760" y="2204864"/>
            <a:ext cx="4019550" cy="2705100"/>
          </a:xfrm>
          <a:prstGeom prst="rect">
            <a:avLst/>
          </a:prstGeom>
          <a:noFill/>
        </p:spPr>
      </p:pic>
      <p:sp>
        <p:nvSpPr>
          <p:cNvPr id="6" name="Espace réservé du contenu 5"/>
          <p:cNvSpPr>
            <a:spLocks noGrp="1"/>
          </p:cNvSpPr>
          <p:nvPr>
            <p:ph sz="quarter" idx="1"/>
          </p:nvPr>
        </p:nvSpPr>
        <p:spPr/>
        <p:txBody>
          <a:bodyPr/>
          <a:lstStyle/>
          <a:p>
            <a:endParaRPr lang="fr-F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7467600" cy="1143000"/>
          </a:xfrm>
        </p:spPr>
        <p:txBody>
          <a:bodyPr>
            <a:normAutofit fontScale="90000"/>
          </a:bodyPr>
          <a:lstStyle/>
          <a:p>
            <a:r>
              <a:rPr lang="fr-FR" dirty="0" smtClean="0"/>
              <a:t>« </a:t>
            </a:r>
            <a:r>
              <a:rPr lang="fr-FR" dirty="0" err="1" smtClean="0"/>
              <a:t>snoezelen</a:t>
            </a:r>
            <a:r>
              <a:rPr lang="fr-FR" dirty="0" smtClean="0"/>
              <a:t> », une philosophie, un concept, une approche ou une méthode?</a:t>
            </a:r>
            <a:endParaRPr lang="fr-FR" dirty="0"/>
          </a:p>
        </p:txBody>
      </p:sp>
      <p:sp>
        <p:nvSpPr>
          <p:cNvPr id="3" name="Espace réservé du contenu 2"/>
          <p:cNvSpPr>
            <a:spLocks noGrp="1"/>
          </p:cNvSpPr>
          <p:nvPr>
            <p:ph sz="quarter" idx="1"/>
          </p:nvPr>
        </p:nvSpPr>
        <p:spPr/>
        <p:txBody>
          <a:bodyPr>
            <a:normAutofit/>
          </a:bodyPr>
          <a:lstStyle/>
          <a:p>
            <a:pPr>
              <a:buNone/>
            </a:pPr>
            <a:endParaRPr lang="fr-FR" dirty="0" smtClean="0"/>
          </a:p>
          <a:p>
            <a:r>
              <a:rPr lang="fr-FR" dirty="0" smtClean="0"/>
              <a:t>D’un point de vue personnel, </a:t>
            </a:r>
            <a:r>
              <a:rPr lang="fr-FR" dirty="0" err="1" smtClean="0"/>
              <a:t>Snoezelen</a:t>
            </a:r>
            <a:r>
              <a:rPr lang="fr-FR" dirty="0" smtClean="0"/>
              <a:t> est une approche, une psychomotricité relationnelle</a:t>
            </a:r>
          </a:p>
          <a:p>
            <a:endParaRPr lang="fr-FR" dirty="0" smtClean="0"/>
          </a:p>
          <a:p>
            <a:r>
              <a:rPr lang="fr-FR" dirty="0" smtClean="0"/>
              <a:t>Intervention à domicile de manière à aménager l’espace pour que la personne puisse :</a:t>
            </a:r>
          </a:p>
          <a:p>
            <a:pPr>
              <a:buNone/>
            </a:pPr>
            <a:r>
              <a:rPr lang="fr-FR" dirty="0" smtClean="0"/>
              <a:t>- prendre ses repères</a:t>
            </a:r>
          </a:p>
          <a:p>
            <a:pPr>
              <a:buNone/>
            </a:pPr>
            <a:r>
              <a:rPr lang="fr-FR" dirty="0" smtClean="0"/>
              <a:t>- se sentir en sécurité </a:t>
            </a:r>
          </a:p>
          <a:p>
            <a:pPr>
              <a:buNone/>
            </a:pPr>
            <a:r>
              <a:rPr lang="fr-FR" dirty="0" smtClean="0"/>
              <a:t>- bénéficier d’un confort maximal</a:t>
            </a:r>
          </a:p>
          <a:p>
            <a:endParaRPr lang="fr-FR" dirty="0" smtClean="0"/>
          </a:p>
          <a:p>
            <a:endParaRPr lang="fr-FR" dirty="0" smtClean="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3</a:t>
            </a:fld>
            <a:endParaRPr lang="fr-FR"/>
          </a:p>
        </p:txBody>
      </p:sp>
    </p:spTree>
  </p:cSld>
  <p:clrMapOvr>
    <a:masterClrMapping/>
  </p:clrMapOvr>
  <p:transition advClick="0">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 La vie est de qualité quand elle fait sens » CORTEN P. (1998)</a:t>
            </a:r>
            <a:endParaRPr lang="fr-FR" dirty="0" smtClean="0"/>
          </a:p>
        </p:txBody>
      </p:sp>
      <p:sp>
        <p:nvSpPr>
          <p:cNvPr id="3" name="Espace réservé du contenu 2"/>
          <p:cNvSpPr>
            <a:spLocks noGrp="1"/>
          </p:cNvSpPr>
          <p:nvPr>
            <p:ph sz="quarter" idx="1"/>
          </p:nvPr>
        </p:nvSpPr>
        <p:spPr/>
        <p:txBody>
          <a:bodyPr>
            <a:norm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3074" name="Diagramme 5"/>
          <p:cNvPicPr>
            <a:picLocks noChangeArrowheads="1"/>
          </p:cNvPicPr>
          <p:nvPr/>
        </p:nvPicPr>
        <p:blipFill>
          <a:blip r:embed="rId3" cstate="print"/>
          <a:srcRect l="-1253" r="-5919" b="-780"/>
          <a:stretch>
            <a:fillRect/>
          </a:stretch>
        </p:blipFill>
        <p:spPr bwMode="auto">
          <a:xfrm>
            <a:off x="539552" y="1628800"/>
            <a:ext cx="7560840" cy="4680520"/>
          </a:xfrm>
          <a:prstGeom prst="rect">
            <a:avLst/>
          </a:prstGeom>
          <a:noFill/>
          <a:ln w="9525">
            <a:noFill/>
            <a:miter lim="800000"/>
            <a:headEnd/>
            <a:tailEnd/>
          </a:ln>
        </p:spPr>
      </p:pic>
      <p:sp>
        <p:nvSpPr>
          <p:cNvPr id="5" name="Espace réservé du numéro de diapositive 4"/>
          <p:cNvSpPr>
            <a:spLocks noGrp="1"/>
          </p:cNvSpPr>
          <p:nvPr>
            <p:ph type="sldNum" sz="quarter" idx="15"/>
          </p:nvPr>
        </p:nvSpPr>
        <p:spPr/>
        <p:txBody>
          <a:bodyPr/>
          <a:lstStyle/>
          <a:p>
            <a:fld id="{33CBFF26-04F6-4872-93BD-A5406A77B917}" type="slidenum">
              <a:rPr lang="fr-FR" smtClean="0"/>
              <a:pPr/>
              <a:t>4</a:t>
            </a:fld>
            <a:endParaRPr lang="fr-FR"/>
          </a:p>
        </p:txBody>
      </p:sp>
      <p:sp>
        <p:nvSpPr>
          <p:cNvPr id="6" name="ZoneTexte 5"/>
          <p:cNvSpPr txBox="1"/>
          <p:nvPr/>
        </p:nvSpPr>
        <p:spPr>
          <a:xfrm>
            <a:off x="467544" y="6427113"/>
            <a:ext cx="7416824" cy="430887"/>
          </a:xfrm>
          <a:prstGeom prst="rect">
            <a:avLst/>
          </a:prstGeom>
          <a:noFill/>
        </p:spPr>
        <p:txBody>
          <a:bodyPr wrap="square" rtlCol="0">
            <a:spAutoFit/>
          </a:bodyPr>
          <a:lstStyle/>
          <a:p>
            <a:r>
              <a:rPr lang="fr-FR" sz="1100" dirty="0" smtClean="0"/>
              <a:t>CORTEN P. (1998), </a:t>
            </a:r>
            <a:r>
              <a:rPr lang="fr-FR" sz="1100" u="sng" dirty="0" smtClean="0"/>
              <a:t>Le concept de qualité de vie vu au travers de la littérature </a:t>
            </a:r>
            <a:r>
              <a:rPr lang="fr-FR" sz="1100" u="sng" dirty="0" err="1" smtClean="0"/>
              <a:t>anglo</a:t>
            </a:r>
            <a:r>
              <a:rPr lang="fr-FR" sz="1100" u="sng" dirty="0" smtClean="0"/>
              <a:t> </a:t>
            </a:r>
            <a:r>
              <a:rPr lang="fr-FR" sz="1100" u="sng" dirty="0" err="1" smtClean="0"/>
              <a:t>saxone</a:t>
            </a:r>
            <a:r>
              <a:rPr lang="fr-FR" sz="1100" dirty="0" smtClean="0"/>
              <a:t>, l’information psychiatrique, volume 9, p922-932</a:t>
            </a:r>
            <a:endParaRPr lang="fr-FR" sz="1100" dirty="0"/>
          </a:p>
        </p:txBody>
      </p:sp>
      <p:sp>
        <p:nvSpPr>
          <p:cNvPr id="8" name="Ellipse 7"/>
          <p:cNvSpPr/>
          <p:nvPr/>
        </p:nvSpPr>
        <p:spPr>
          <a:xfrm>
            <a:off x="3275856"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467600" cy="404664"/>
          </a:xfrm>
        </p:spPr>
        <p:txBody>
          <a:bodyPr>
            <a:normAutofit fontScale="90000"/>
          </a:bodyPr>
          <a:lstStyle/>
          <a:p>
            <a:r>
              <a:rPr lang="fr-FR" dirty="0" smtClean="0"/>
              <a:t>Bien-être physique</a:t>
            </a:r>
            <a:endParaRPr lang="fr-FR" dirty="0"/>
          </a:p>
        </p:txBody>
      </p:sp>
      <p:graphicFrame>
        <p:nvGraphicFramePr>
          <p:cNvPr id="7" name="Espace réservé du contenu 6"/>
          <p:cNvGraphicFramePr>
            <a:graphicFrameLocks noGrp="1"/>
          </p:cNvGraphicFramePr>
          <p:nvPr>
            <p:ph sz="quarter" idx="1"/>
            <p:extLst>
              <p:ext uri="{D42A27DB-BD31-4B8C-83A1-F6EECF244321}">
                <p14:modId xmlns:p14="http://schemas.microsoft.com/office/powerpoint/2010/main" xmlns="" val="2228739258"/>
              </p:ext>
            </p:extLst>
          </p:nvPr>
        </p:nvGraphicFramePr>
        <p:xfrm>
          <a:off x="0" y="764704"/>
          <a:ext cx="9144000"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5"/>
          </p:nvPr>
        </p:nvSpPr>
        <p:spPr/>
        <p:txBody>
          <a:bodyPr/>
          <a:lstStyle/>
          <a:p>
            <a:fld id="{33CBFF26-04F6-4872-93BD-A5406A77B917}" type="slidenum">
              <a:rPr lang="fr-FR" smtClean="0"/>
              <a:pPr/>
              <a:t>5</a:t>
            </a:fld>
            <a:endParaRPr lang="fr-FR"/>
          </a:p>
        </p:txBody>
      </p:sp>
      <p:sp>
        <p:nvSpPr>
          <p:cNvPr id="6" name="ZoneTexte 5"/>
          <p:cNvSpPr txBox="1"/>
          <p:nvPr/>
        </p:nvSpPr>
        <p:spPr>
          <a:xfrm>
            <a:off x="611560" y="3429000"/>
            <a:ext cx="1800200" cy="707886"/>
          </a:xfrm>
          <a:prstGeom prst="rect">
            <a:avLst/>
          </a:prstGeom>
          <a:solidFill>
            <a:schemeClr val="accent1"/>
          </a:solidFill>
        </p:spPr>
        <p:txBody>
          <a:bodyPr wrap="square" rtlCol="0">
            <a:spAutoFit/>
          </a:bodyPr>
          <a:lstStyle/>
          <a:p>
            <a:pPr algn="ctr"/>
            <a:r>
              <a:rPr lang="fr-FR" sz="2000" b="1" i="1" dirty="0" smtClean="0">
                <a:solidFill>
                  <a:schemeClr val="bg1"/>
                </a:solidFill>
              </a:rPr>
              <a:t>QUALITE DE VIE</a:t>
            </a:r>
            <a:endParaRPr lang="fr-FR" sz="2000" dirty="0">
              <a:solidFill>
                <a:schemeClr val="bg1"/>
              </a:solidFill>
            </a:endParaRPr>
          </a:p>
        </p:txBody>
      </p:sp>
      <p:sp>
        <p:nvSpPr>
          <p:cNvPr id="8" name="ZoneTexte 7"/>
          <p:cNvSpPr txBox="1"/>
          <p:nvPr/>
        </p:nvSpPr>
        <p:spPr>
          <a:xfrm>
            <a:off x="467544" y="6427113"/>
            <a:ext cx="5544616" cy="430887"/>
          </a:xfrm>
          <a:prstGeom prst="rect">
            <a:avLst/>
          </a:prstGeom>
          <a:noFill/>
        </p:spPr>
        <p:txBody>
          <a:bodyPr wrap="square" rtlCol="0">
            <a:spAutoFit/>
          </a:bodyPr>
          <a:lstStyle/>
          <a:p>
            <a:r>
              <a:rPr lang="fr-FR" sz="1100" dirty="0" smtClean="0"/>
              <a:t>THOMAS J. (2004), </a:t>
            </a:r>
            <a:r>
              <a:rPr lang="fr-FR" sz="1100" u="sng" dirty="0" smtClean="0"/>
              <a:t>Les besoins de l’enfant polyhandicapé</a:t>
            </a:r>
            <a:r>
              <a:rPr lang="fr-FR" sz="1100" dirty="0" smtClean="0"/>
              <a:t>, extrait d’un mémoire, Ecole nationale de la santé publique, France, 121p</a:t>
            </a:r>
            <a:endParaRPr lang="fr-FR" sz="1100" dirty="0"/>
          </a:p>
        </p:txBody>
      </p:sp>
      <p:sp>
        <p:nvSpPr>
          <p:cNvPr id="10" name="Flèche vers le bas 9"/>
          <p:cNvSpPr/>
          <p:nvPr/>
        </p:nvSpPr>
        <p:spPr>
          <a:xfrm>
            <a:off x="5796136" y="213285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7740352" y="213285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508104" y="2708920"/>
            <a:ext cx="1656184" cy="369332"/>
          </a:xfrm>
          <a:prstGeom prst="rect">
            <a:avLst/>
          </a:prstGeom>
          <a:noFill/>
        </p:spPr>
        <p:txBody>
          <a:bodyPr wrap="square" rtlCol="0">
            <a:spAutoFit/>
          </a:bodyPr>
          <a:lstStyle/>
          <a:p>
            <a:r>
              <a:rPr lang="fr-FR" b="1" dirty="0" smtClean="0"/>
              <a:t>Repos</a:t>
            </a:r>
          </a:p>
        </p:txBody>
      </p:sp>
      <p:sp>
        <p:nvSpPr>
          <p:cNvPr id="13" name="ZoneTexte 12"/>
          <p:cNvSpPr txBox="1"/>
          <p:nvPr/>
        </p:nvSpPr>
        <p:spPr>
          <a:xfrm>
            <a:off x="7092280" y="2708920"/>
            <a:ext cx="1691680" cy="369332"/>
          </a:xfrm>
          <a:prstGeom prst="rect">
            <a:avLst/>
          </a:prstGeom>
          <a:noFill/>
        </p:spPr>
        <p:txBody>
          <a:bodyPr wrap="square" rtlCol="0">
            <a:spAutoFit/>
          </a:bodyPr>
          <a:lstStyle/>
          <a:p>
            <a:r>
              <a:rPr lang="fr-FR" dirty="0" smtClean="0"/>
              <a:t>Mouvement</a:t>
            </a:r>
            <a:endParaRPr lang="fr-FR" dirty="0"/>
          </a:p>
        </p:txBody>
      </p:sp>
      <p:sp>
        <p:nvSpPr>
          <p:cNvPr id="14" name="Explosion 1 13"/>
          <p:cNvSpPr/>
          <p:nvPr/>
        </p:nvSpPr>
        <p:spPr>
          <a:xfrm>
            <a:off x="4572000" y="2996952"/>
            <a:ext cx="2880320" cy="115212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DOEZELEN</a:t>
            </a:r>
            <a:endParaRPr lang="fr-FR" dirty="0"/>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564904"/>
            <a:ext cx="7467600" cy="1143000"/>
          </a:xfrm>
        </p:spPr>
        <p:txBody>
          <a:bodyPr>
            <a:normAutofit/>
          </a:bodyPr>
          <a:lstStyle/>
          <a:p>
            <a:pPr algn="ctr"/>
            <a:r>
              <a:rPr lang="fr-FR" sz="5400" dirty="0" smtClean="0"/>
              <a:t>méthodologie</a:t>
            </a:r>
            <a:endParaRPr lang="fr-FR" sz="5400" dirty="0"/>
          </a:p>
        </p:txBody>
      </p:sp>
      <p:sp>
        <p:nvSpPr>
          <p:cNvPr id="3" name="Espace réservé du contenu 2"/>
          <p:cNvSpPr>
            <a:spLocks noGrp="1"/>
          </p:cNvSpPr>
          <p:nvPr>
            <p:ph sz="quarter" idx="1"/>
          </p:nvPr>
        </p:nvSpPr>
        <p:spPr/>
        <p:txBody>
          <a:bodyPr/>
          <a:lstStyle/>
          <a:p>
            <a:endParaRPr lang="fr-FR" dirty="0"/>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6</a:t>
            </a:fld>
            <a:endParaRPr lang="fr-F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467600" cy="652934"/>
          </a:xfrm>
        </p:spPr>
        <p:txBody>
          <a:bodyPr/>
          <a:lstStyle/>
          <a:p>
            <a:r>
              <a:rPr lang="fr-FR" dirty="0" smtClean="0"/>
              <a:t>Problématique et hypothèses</a:t>
            </a:r>
            <a:endParaRPr lang="fr-FR" dirty="0"/>
          </a:p>
        </p:txBody>
      </p:sp>
      <p:sp>
        <p:nvSpPr>
          <p:cNvPr id="3" name="Espace réservé du contenu 2"/>
          <p:cNvSpPr>
            <a:spLocks noGrp="1"/>
          </p:cNvSpPr>
          <p:nvPr>
            <p:ph sz="quarter" idx="1"/>
          </p:nvPr>
        </p:nvSpPr>
        <p:spPr>
          <a:xfrm>
            <a:off x="467544" y="908720"/>
            <a:ext cx="7467600" cy="5421216"/>
          </a:xfrm>
        </p:spPr>
        <p:txBody>
          <a:bodyPr>
            <a:normAutofit fontScale="92500" lnSpcReduction="20000"/>
          </a:bodyPr>
          <a:lstStyle/>
          <a:p>
            <a:r>
              <a:rPr lang="fr-FR" dirty="0" smtClean="0">
                <a:solidFill>
                  <a:srgbClr val="FF0000"/>
                </a:solidFill>
              </a:rPr>
              <a:t>Quels sont les indicateurs qui permettraient de mesurer un bien-être physique chez des personnes polyhandicapées ? </a:t>
            </a:r>
          </a:p>
          <a:p>
            <a:endParaRPr lang="fr-FR" dirty="0" smtClean="0">
              <a:solidFill>
                <a:srgbClr val="FF0000"/>
              </a:solidFill>
            </a:endParaRPr>
          </a:p>
          <a:p>
            <a:r>
              <a:rPr lang="fr-FR" b="1" u="sng" dirty="0" smtClean="0"/>
              <a:t>Hypothèse 1</a:t>
            </a:r>
            <a:r>
              <a:rPr lang="fr-FR" dirty="0" smtClean="0"/>
              <a:t> : si nous observons </a:t>
            </a:r>
            <a:r>
              <a:rPr lang="fr-FR" b="1" dirty="0" smtClean="0"/>
              <a:t>une diminution du tonus musculaire</a:t>
            </a:r>
            <a:r>
              <a:rPr lang="fr-FR" dirty="0" smtClean="0"/>
              <a:t>, c’est un indicateur permettant de mesurer le bien-être physique. </a:t>
            </a:r>
          </a:p>
          <a:p>
            <a:r>
              <a:rPr lang="fr-FR" dirty="0" smtClean="0"/>
              <a:t>Le fait de vouloir faire baisser ce tonus permettrait de réduire ainsi les douleurs et les tensions qui en résultent. </a:t>
            </a:r>
          </a:p>
          <a:p>
            <a:endParaRPr lang="fr-FR" dirty="0" smtClean="0"/>
          </a:p>
          <a:p>
            <a:r>
              <a:rPr lang="fr-FR" b="1" u="sng" dirty="0" smtClean="0"/>
              <a:t>Hypothèse 2</a:t>
            </a:r>
            <a:r>
              <a:rPr lang="fr-FR" b="1" dirty="0" smtClean="0"/>
              <a:t> : si la fréquence cardiaque diminue</a:t>
            </a:r>
            <a:r>
              <a:rPr lang="fr-FR" dirty="0" smtClean="0"/>
              <a:t> au terme des séances, la fréquence cardiaque est un indicateur qui permettrait d’évaluer le bien-être physique.</a:t>
            </a:r>
          </a:p>
          <a:p>
            <a:r>
              <a:rPr lang="fr-FR" dirty="0" smtClean="0"/>
              <a:t>La relaxation (massages) a un effet sur la production d’hormones telle que l’adrénaline responsable de l’état de stress. </a:t>
            </a:r>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7</a:t>
            </a:fld>
            <a:endParaRPr lang="fr-FR"/>
          </a:p>
        </p:txBody>
      </p:sp>
      <p:sp>
        <p:nvSpPr>
          <p:cNvPr id="5" name="ZoneTexte 4"/>
          <p:cNvSpPr txBox="1"/>
          <p:nvPr/>
        </p:nvSpPr>
        <p:spPr>
          <a:xfrm>
            <a:off x="539552" y="6381328"/>
            <a:ext cx="8064896" cy="430887"/>
          </a:xfrm>
          <a:prstGeom prst="rect">
            <a:avLst/>
          </a:prstGeom>
          <a:noFill/>
        </p:spPr>
        <p:txBody>
          <a:bodyPr wrap="square" rtlCol="0">
            <a:spAutoFit/>
          </a:bodyPr>
          <a:lstStyle/>
          <a:p>
            <a:r>
              <a:rPr lang="fr-FR" sz="1100" dirty="0" smtClean="0"/>
              <a:t>PRIELS J.M. (2000-2001), </a:t>
            </a:r>
            <a:r>
              <a:rPr lang="fr-FR" sz="1100" u="sng" dirty="0" smtClean="0"/>
              <a:t>Dossier thématique sur l’approche </a:t>
            </a:r>
            <a:r>
              <a:rPr lang="fr-FR" sz="1100" u="sng" dirty="0" err="1" smtClean="0"/>
              <a:t>Snoezelen</a:t>
            </a:r>
            <a:r>
              <a:rPr lang="fr-FR" sz="1100" u="sng" dirty="0" smtClean="0"/>
              <a:t>, partage d’une expérience de son application en institution psychiatrique</a:t>
            </a:r>
            <a:r>
              <a:rPr lang="fr-FR" sz="1100" dirty="0" smtClean="0"/>
              <a:t>, Le journal de l’AFPC</a:t>
            </a:r>
            <a:endParaRPr lang="fr-FR" sz="1100"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Constitution de l’échantillon</a:t>
            </a:r>
          </a:p>
        </p:txBody>
      </p:sp>
      <p:sp>
        <p:nvSpPr>
          <p:cNvPr id="3" name="Espace réservé du contenu 2"/>
          <p:cNvSpPr>
            <a:spLocks noGrp="1"/>
          </p:cNvSpPr>
          <p:nvPr>
            <p:ph sz="quarter" idx="1"/>
          </p:nvPr>
        </p:nvSpPr>
        <p:spPr/>
        <p:txBody>
          <a:bodyPr>
            <a:normAutofit fontScale="85000" lnSpcReduction="20000"/>
          </a:bodyPr>
          <a:lstStyle/>
          <a:p>
            <a:r>
              <a:rPr lang="fr-FR" dirty="0" smtClean="0"/>
              <a:t>Critères d’inclusion :</a:t>
            </a:r>
          </a:p>
          <a:p>
            <a:endParaRPr lang="fr-FR" b="1" dirty="0" smtClean="0"/>
          </a:p>
          <a:p>
            <a:pPr lvl="1"/>
            <a:r>
              <a:rPr lang="fr-FR" b="1" dirty="0" smtClean="0"/>
              <a:t>Age </a:t>
            </a:r>
            <a:r>
              <a:rPr lang="fr-FR" dirty="0" smtClean="0"/>
              <a:t>(entre 12 et 28 ans) dont deux femmes et trois hommes</a:t>
            </a:r>
          </a:p>
          <a:p>
            <a:endParaRPr lang="fr-FR" dirty="0" smtClean="0"/>
          </a:p>
          <a:p>
            <a:pPr lvl="1"/>
            <a:r>
              <a:rPr lang="fr-FR" b="1" dirty="0" err="1" smtClean="0"/>
              <a:t>Polyhandicap</a:t>
            </a:r>
            <a:r>
              <a:rPr lang="fr-FR" b="1" dirty="0" smtClean="0"/>
              <a:t> </a:t>
            </a:r>
          </a:p>
          <a:p>
            <a:pPr lvl="2"/>
            <a:r>
              <a:rPr lang="fr-FR" dirty="0" smtClean="0"/>
              <a:t>ne communiquent pas oralement, </a:t>
            </a:r>
          </a:p>
          <a:p>
            <a:pPr lvl="2"/>
            <a:r>
              <a:rPr lang="fr-FR" dirty="0" smtClean="0"/>
              <a:t>ont un retard mental associé,</a:t>
            </a:r>
          </a:p>
          <a:p>
            <a:pPr lvl="2"/>
            <a:r>
              <a:rPr lang="fr-FR" dirty="0" smtClean="0"/>
              <a:t>ne se déplacent pas seules.</a:t>
            </a:r>
          </a:p>
          <a:p>
            <a:endParaRPr lang="fr-FR" dirty="0" smtClean="0"/>
          </a:p>
          <a:p>
            <a:pPr lvl="1"/>
            <a:r>
              <a:rPr lang="fr-FR" b="1" dirty="0" smtClean="0"/>
              <a:t>Pratique antérieure </a:t>
            </a:r>
            <a:r>
              <a:rPr lang="fr-FR" dirty="0" smtClean="0"/>
              <a:t>à l’approche « </a:t>
            </a:r>
            <a:r>
              <a:rPr lang="fr-FR" dirty="0" err="1" smtClean="0"/>
              <a:t>Snoezelen</a:t>
            </a:r>
            <a:r>
              <a:rPr lang="fr-FR" dirty="0" smtClean="0"/>
              <a:t> »</a:t>
            </a:r>
          </a:p>
          <a:p>
            <a:pPr lvl="1"/>
            <a:endParaRPr lang="fr-FR" dirty="0" smtClean="0"/>
          </a:p>
          <a:p>
            <a:pPr lvl="1"/>
            <a:r>
              <a:rPr lang="fr-FR" b="1" dirty="0" smtClean="0"/>
              <a:t>Inscription aux </a:t>
            </a:r>
            <a:r>
              <a:rPr lang="fr-FR" b="1" dirty="0" err="1" smtClean="0"/>
              <a:t>Tof</a:t>
            </a:r>
            <a:r>
              <a:rPr lang="fr-FR" b="1" dirty="0" smtClean="0"/>
              <a:t>-Services</a:t>
            </a:r>
          </a:p>
          <a:p>
            <a:endParaRPr lang="fr-FR" dirty="0" smtClean="0"/>
          </a:p>
          <a:p>
            <a:pPr lvl="1"/>
            <a:r>
              <a:rPr lang="fr-FR" b="1" dirty="0" smtClean="0"/>
              <a:t>Spasticité </a:t>
            </a:r>
            <a:r>
              <a:rPr lang="fr-FR" dirty="0" smtClean="0"/>
              <a:t>(sauf la personne témoin)</a:t>
            </a:r>
            <a:endParaRPr lang="fr-FR" dirty="0"/>
          </a:p>
          <a:p>
            <a:pPr lvl="1">
              <a:buNone/>
            </a:pPr>
            <a:endParaRPr lang="fr-FR" b="1" dirty="0" smtClean="0"/>
          </a:p>
          <a:p>
            <a:r>
              <a:rPr lang="fr-FR" dirty="0" smtClean="0"/>
              <a:t>Personnes qui vivent à domicile en famille</a:t>
            </a:r>
          </a:p>
        </p:txBody>
      </p:sp>
      <p:sp>
        <p:nvSpPr>
          <p:cNvPr id="4" name="Espace réservé du numéro de diapositive 3"/>
          <p:cNvSpPr>
            <a:spLocks noGrp="1"/>
          </p:cNvSpPr>
          <p:nvPr>
            <p:ph type="sldNum" sz="quarter" idx="15"/>
          </p:nvPr>
        </p:nvSpPr>
        <p:spPr/>
        <p:txBody>
          <a:bodyPr/>
          <a:lstStyle/>
          <a:p>
            <a:fld id="{33CBFF26-04F6-4872-93BD-A5406A77B917}" type="slidenum">
              <a:rPr lang="fr-FR" smtClean="0"/>
              <a:pPr/>
              <a:t>8</a:t>
            </a:fld>
            <a:endParaRPr lang="fr-F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symptômes du </a:t>
            </a:r>
            <a:r>
              <a:rPr lang="fr-FR" dirty="0" err="1" smtClean="0"/>
              <a:t>polyhandicap</a:t>
            </a:r>
            <a:endParaRPr lang="fr-FR" dirty="0"/>
          </a:p>
        </p:txBody>
      </p:sp>
      <p:pic>
        <p:nvPicPr>
          <p:cNvPr id="1026" name="Diagramme 4"/>
          <p:cNvPicPr>
            <a:picLocks noGrp="1" noChangeArrowheads="1"/>
          </p:cNvPicPr>
          <p:nvPr>
            <p:ph sz="quarter" idx="1"/>
          </p:nvPr>
        </p:nvPicPr>
        <p:blipFill>
          <a:blip r:embed="rId3" cstate="print"/>
          <a:srcRect/>
          <a:stretch>
            <a:fillRect/>
          </a:stretch>
        </p:blipFill>
        <p:spPr bwMode="auto">
          <a:xfrm>
            <a:off x="251520" y="1628800"/>
            <a:ext cx="8424936" cy="3384376"/>
          </a:xfrm>
          <a:prstGeom prst="rect">
            <a:avLst/>
          </a:prstGeom>
          <a:noFill/>
          <a:ln w="9525">
            <a:noFill/>
            <a:miter lim="800000"/>
            <a:headEnd/>
            <a:tailEnd/>
          </a:ln>
        </p:spPr>
      </p:pic>
      <p:sp>
        <p:nvSpPr>
          <p:cNvPr id="6" name="ZoneTexte 5"/>
          <p:cNvSpPr txBox="1"/>
          <p:nvPr/>
        </p:nvSpPr>
        <p:spPr>
          <a:xfrm>
            <a:off x="1547664" y="5373216"/>
            <a:ext cx="5472608" cy="369332"/>
          </a:xfrm>
          <a:prstGeom prst="rect">
            <a:avLst/>
          </a:prstGeom>
          <a:noFill/>
        </p:spPr>
        <p:txBody>
          <a:bodyPr wrap="square" rtlCol="0">
            <a:spAutoFit/>
          </a:bodyPr>
          <a:lstStyle/>
          <a:p>
            <a:r>
              <a:rPr lang="fr-FR" dirty="0" smtClean="0">
                <a:solidFill>
                  <a:srgbClr val="FF0000"/>
                </a:solidFill>
              </a:rPr>
              <a:t>Indicateurs physiologiques évaluables choisis</a:t>
            </a:r>
            <a:endParaRPr lang="fr-FR" dirty="0">
              <a:solidFill>
                <a:srgbClr val="FF0000"/>
              </a:solidFill>
            </a:endParaRPr>
          </a:p>
        </p:txBody>
      </p:sp>
      <p:sp>
        <p:nvSpPr>
          <p:cNvPr id="7" name="Espace réservé du numéro de diapositive 6"/>
          <p:cNvSpPr>
            <a:spLocks noGrp="1"/>
          </p:cNvSpPr>
          <p:nvPr>
            <p:ph type="sldNum" sz="quarter" idx="15"/>
          </p:nvPr>
        </p:nvSpPr>
        <p:spPr/>
        <p:txBody>
          <a:bodyPr/>
          <a:lstStyle/>
          <a:p>
            <a:fld id="{33CBFF26-04F6-4872-93BD-A5406A77B917}" type="slidenum">
              <a:rPr lang="fr-FR" smtClean="0"/>
              <a:pPr/>
              <a:t>9</a:t>
            </a:fld>
            <a:endParaRPr lang="fr-FR"/>
          </a:p>
        </p:txBody>
      </p:sp>
      <p:sp>
        <p:nvSpPr>
          <p:cNvPr id="9" name="Flèche courbée vers la droite 8"/>
          <p:cNvSpPr/>
          <p:nvPr/>
        </p:nvSpPr>
        <p:spPr>
          <a:xfrm>
            <a:off x="323528" y="4005064"/>
            <a:ext cx="1080120" cy="18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gauche 9"/>
          <p:cNvSpPr/>
          <p:nvPr/>
        </p:nvSpPr>
        <p:spPr>
          <a:xfrm>
            <a:off x="7092280" y="3933056"/>
            <a:ext cx="1008112" cy="18722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3934</TotalTime>
  <Words>3097</Words>
  <Application>Microsoft Office PowerPoint</Application>
  <PresentationFormat>Affichage à l'écran (4:3)</PresentationFormat>
  <Paragraphs>506</Paragraphs>
  <Slides>24</Slides>
  <Notes>24</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Oriel</vt:lpstr>
      <vt:lpstr>Évaluer le bien-être physique auprès de personnes polyhandicapées </vt:lpstr>
      <vt:lpstr>Méthodes de stimulations sensorielles</vt:lpstr>
      <vt:lpstr>« snoezelen », une philosophie, un concept, une approche ou une méthode?</vt:lpstr>
      <vt:lpstr>« La vie est de qualité quand elle fait sens » CORTEN P. (1998)</vt:lpstr>
      <vt:lpstr>Bien-être physique</vt:lpstr>
      <vt:lpstr>méthodologie</vt:lpstr>
      <vt:lpstr>Problématique et hypothèses</vt:lpstr>
      <vt:lpstr>Constitution de l’échantillon</vt:lpstr>
      <vt:lpstr>symptômes du polyhandicap</vt:lpstr>
      <vt:lpstr>Moyens</vt:lpstr>
      <vt:lpstr>Recherche d’informations et relation privilégiée avec l’ergothérapeute</vt:lpstr>
      <vt:lpstr>Séances</vt:lpstr>
      <vt:lpstr>pratique</vt:lpstr>
      <vt:lpstr>Evaluation du tonus musculaire et de la fréquence cardiaque</vt:lpstr>
      <vt:lpstr>Evaluation du comportement</vt:lpstr>
      <vt:lpstr>résultats</vt:lpstr>
      <vt:lpstr>Variations de la fréquence cardiaque d’un cas au cours de trois séances</vt:lpstr>
      <vt:lpstr>Cardiofréquencemètre et incompatibilité cardiaque</vt:lpstr>
      <vt:lpstr>Analyse des résultats de l’échelle d’Ashworth</vt:lpstr>
      <vt:lpstr>Résultats après la fin des séances</vt:lpstr>
      <vt:lpstr>Discussion des résultats</vt:lpstr>
      <vt:lpstr>conclusion</vt:lpstr>
      <vt:lpstr>Conclusion</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Évaluer le bien-être physique auprès de personnes polyhandicapées</dc:title>
  <dc:creator>Marcel</dc:creator>
  <cp:lastModifiedBy>Marcel</cp:lastModifiedBy>
  <cp:revision>282</cp:revision>
  <dcterms:created xsi:type="dcterms:W3CDTF">2012-05-18T12:16:53Z</dcterms:created>
  <dcterms:modified xsi:type="dcterms:W3CDTF">2012-06-21T05:49:22Z</dcterms:modified>
</cp:coreProperties>
</file>